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22" r:id="rId3"/>
    <p:sldId id="315" r:id="rId4"/>
    <p:sldId id="316" r:id="rId5"/>
    <p:sldId id="314" r:id="rId6"/>
    <p:sldId id="313" r:id="rId7"/>
    <p:sldId id="305" r:id="rId8"/>
    <p:sldId id="279" r:id="rId9"/>
    <p:sldId id="284" r:id="rId10"/>
    <p:sldId id="281" r:id="rId11"/>
    <p:sldId id="283" r:id="rId12"/>
    <p:sldId id="293" r:id="rId13"/>
    <p:sldId id="280" r:id="rId14"/>
    <p:sldId id="317" r:id="rId15"/>
    <p:sldId id="312" r:id="rId16"/>
    <p:sldId id="310" r:id="rId17"/>
    <p:sldId id="311" r:id="rId18"/>
    <p:sldId id="318" r:id="rId19"/>
    <p:sldId id="321" r:id="rId20"/>
    <p:sldId id="301" r:id="rId21"/>
    <p:sldId id="320" r:id="rId22"/>
    <p:sldId id="302" r:id="rId23"/>
    <p:sldId id="303" r:id="rId24"/>
    <p:sldId id="307" r:id="rId25"/>
    <p:sldId id="308" r:id="rId26"/>
    <p:sldId id="304" r:id="rId27"/>
    <p:sldId id="289" r:id="rId28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4D9"/>
    <a:srgbClr val="FFFFFF"/>
    <a:srgbClr val="018CCE"/>
    <a:srgbClr val="AA0000"/>
    <a:srgbClr val="AC0000"/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70" autoAdjust="0"/>
    <p:restoredTop sz="94647" autoAdjust="0"/>
  </p:normalViewPr>
  <p:slideViewPr>
    <p:cSldViewPr snapToGrid="0">
      <p:cViewPr varScale="1">
        <p:scale>
          <a:sx n="96" d="100"/>
          <a:sy n="96" d="100"/>
        </p:scale>
        <p:origin x="90" y="4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45B75-8A26-4085-8022-21129B0AE7AF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66B03-4770-405B-8232-6A9E00FA46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8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83806" y="730478"/>
            <a:ext cx="9944519" cy="2387600"/>
          </a:xfrm>
        </p:spPr>
        <p:txBody>
          <a:bodyPr anchor="b"/>
          <a:lstStyle>
            <a:lvl1pPr algn="ctr">
              <a:defRPr sz="4500">
                <a:solidFill>
                  <a:srgbClr val="0194D9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3806" y="3210153"/>
            <a:ext cx="9944519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137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194D9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 marL="720000" indent="-172800">
              <a:defRPr sz="2000"/>
            </a:lvl4pPr>
            <a:lvl5pPr marL="936000" indent="-216000">
              <a:buSzPct val="100000"/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11E73-637B-4C8E-BC1D-78D1B585D44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884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7840" y="261259"/>
            <a:ext cx="10156203" cy="3245617"/>
          </a:xfrm>
        </p:spPr>
        <p:txBody>
          <a:bodyPr anchor="b"/>
          <a:lstStyle>
            <a:lvl1pPr>
              <a:defRPr sz="4500">
                <a:solidFill>
                  <a:srgbClr val="0194D9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67840" y="3489488"/>
            <a:ext cx="10156203" cy="205720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BB29F-2DA3-4F57-BED8-F09AB0AF093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74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94D9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67840" y="1678075"/>
            <a:ext cx="5044272" cy="4582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79771" y="1678075"/>
            <a:ext cx="5044272" cy="4582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82462-AF83-4736-988F-D23C69B90ED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58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65608" y="224971"/>
            <a:ext cx="10758435" cy="1325563"/>
          </a:xfrm>
        </p:spPr>
        <p:txBody>
          <a:bodyPr/>
          <a:lstStyle>
            <a:lvl1pPr>
              <a:defRPr>
                <a:solidFill>
                  <a:srgbClr val="0194D9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12441" y="1550534"/>
            <a:ext cx="505580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194D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823970" y="2374446"/>
            <a:ext cx="504427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868242" y="1550534"/>
            <a:ext cx="505580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194D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879771" y="2374446"/>
            <a:ext cx="5044272" cy="36845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D1A0E-603A-4DD3-8BB0-DAC4891FA43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973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94D9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19B2A-25C6-4A02-9332-78034854261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483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91003-CD2A-4330-80CA-562BC89CDB1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11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7841" y="457201"/>
            <a:ext cx="4020010" cy="1600200"/>
          </a:xfrm>
        </p:spPr>
        <p:txBody>
          <a:bodyPr anchor="b"/>
          <a:lstStyle>
            <a:lvl1pPr algn="l">
              <a:defRPr sz="2800">
                <a:solidFill>
                  <a:srgbClr val="0194D9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0" y="995364"/>
            <a:ext cx="5824548" cy="4873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67840" y="2057401"/>
            <a:ext cx="4020010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317FB-48F9-47C6-9BCF-1C2B8580988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518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0423" y="457200"/>
            <a:ext cx="4001924" cy="1600200"/>
          </a:xfrm>
        </p:spPr>
        <p:txBody>
          <a:bodyPr anchor="b"/>
          <a:lstStyle>
            <a:lvl1pPr algn="l">
              <a:defRPr sz="2800">
                <a:solidFill>
                  <a:srgbClr val="0194D9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65371" y="995364"/>
            <a:ext cx="5958672" cy="4873625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rgbClr val="0194D9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50423" y="2057400"/>
            <a:ext cx="3988526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EAA8A-C7D9-487B-999B-F375801E25C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423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38" y="0"/>
            <a:ext cx="8787160" cy="6858000"/>
          </a:xfrm>
          <a:prstGeom prst="rect">
            <a:avLst/>
          </a:prstGeom>
        </p:spPr>
      </p:pic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1126067" y="179388"/>
            <a:ext cx="10797117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889760" y="1609725"/>
            <a:ext cx="10033424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108018" y="6376989"/>
            <a:ext cx="2815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DE3C43-DE68-49C2-8CB5-3ACCD7ADE49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0194D9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accent1"/>
          </a:solidFill>
          <a:latin typeface="Arial" panose="020B0604020202020204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accent1"/>
          </a:solidFill>
          <a:latin typeface="Arial" panose="020B0604020202020204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accent1"/>
          </a:solidFill>
          <a:latin typeface="Arial" panose="020B0604020202020204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accent1"/>
          </a:solidFill>
          <a:latin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rgbClr val="0194D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1450" algn="l" rtl="0" eaLnBrk="1" fontAlgn="base" hangingPunct="1">
        <a:lnSpc>
          <a:spcPct val="90000"/>
        </a:lnSpc>
        <a:spcBef>
          <a:spcPts val="300"/>
        </a:spcBef>
        <a:spcAft>
          <a:spcPts val="300"/>
        </a:spcAft>
        <a:buClr>
          <a:srgbClr val="0194D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1450" algn="l" rtl="0" eaLnBrk="1" fontAlgn="base" hangingPunct="1">
        <a:lnSpc>
          <a:spcPct val="90000"/>
        </a:lnSpc>
        <a:spcBef>
          <a:spcPts val="375"/>
        </a:spcBef>
        <a:spcAft>
          <a:spcPts val="300"/>
        </a:spcAft>
        <a:buClr>
          <a:srgbClr val="0194D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79388" algn="l" rtl="0" eaLnBrk="1" fontAlgn="base" hangingPunct="1">
        <a:lnSpc>
          <a:spcPct val="90000"/>
        </a:lnSpc>
        <a:spcBef>
          <a:spcPts val="300"/>
        </a:spcBef>
        <a:spcAft>
          <a:spcPts val="300"/>
        </a:spcAft>
        <a:buClr>
          <a:srgbClr val="0194D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35038" indent="-21590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0194D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file:///\\imhb.de\fileserver\Hospize\missionLebenshaus%20gGmbH\Gesellschaft\Unternehmensentwicklung\1_Aktuell_Projektumsetzungsphase\2%20Andreas%20Hospiz%20AH%20(HB)\Bremische%20Wohn-und%20Betreuungsbeh&#246;rde\Anzeige%20WBA\2021_06_28_Andreas-Hospiz_Ebene%201%201_100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file:///\\imhb.de\fileserver\Hospize\missionLebenshaus%20gGmbH\Gesellschaft\Unternehmensentwicklung\1_Aktuell_Projektumsetzungsphase\2%20Andreas%20Hospiz%20AH%20(HB)\Bremische%20Wohn-und%20Betreuungsbeh&#246;rde\Anzeige%20WBA\2021_06_28_Andreas-Hospiz_Ebene%200%201_100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CA6B3551-5451-4865-AAF3-C90E5D05009C}"/>
              </a:ext>
            </a:extLst>
          </p:cNvPr>
          <p:cNvSpPr/>
          <p:nvPr/>
        </p:nvSpPr>
        <p:spPr>
          <a:xfrm>
            <a:off x="0" y="-38100"/>
            <a:ext cx="12192000" cy="6858000"/>
          </a:xfrm>
          <a:prstGeom prst="rect">
            <a:avLst/>
          </a:prstGeom>
          <a:solidFill>
            <a:srgbClr val="019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194D9"/>
              </a:solidFill>
              <a:highlight>
                <a:srgbClr val="0194D9"/>
              </a:highlight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6AD18B0-F01C-46D3-8C49-B425CEDA6275}"/>
              </a:ext>
            </a:extLst>
          </p:cNvPr>
          <p:cNvSpPr txBox="1"/>
          <p:nvPr/>
        </p:nvSpPr>
        <p:spPr>
          <a:xfrm>
            <a:off x="6096000" y="851093"/>
            <a:ext cx="525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>
                <a:solidFill>
                  <a:schemeClr val="bg1"/>
                </a:solidFill>
              </a:rPr>
              <a:t>Es geht nicht darum, dem Leben mehr Tage zu geben, 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sondern den Tagen mehr Leben (Cicely Saunders).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F83FCDD-2CEF-4E29-AB53-4CAB565100C0}"/>
              </a:ext>
            </a:extLst>
          </p:cNvPr>
          <p:cNvSpPr/>
          <p:nvPr/>
        </p:nvSpPr>
        <p:spPr>
          <a:xfrm>
            <a:off x="0" y="2946400"/>
            <a:ext cx="12192000" cy="2242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E7462281-A75A-4142-A8AD-7DC3830A4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69" y="3390900"/>
            <a:ext cx="4938214" cy="140125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11B51C6-B3D4-468F-8322-F7E10016ACCA}"/>
              </a:ext>
            </a:extLst>
          </p:cNvPr>
          <p:cNvSpPr txBox="1"/>
          <p:nvPr/>
        </p:nvSpPr>
        <p:spPr>
          <a:xfrm>
            <a:off x="7068788" y="5670095"/>
            <a:ext cx="4258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>
                <a:solidFill>
                  <a:schemeClr val="bg1"/>
                </a:solidFill>
              </a:rPr>
              <a:t>Sigrun Deneke (Geschäftsführerin)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Till Neumann (Leiter des Andreas-Hospizes)</a:t>
            </a:r>
          </a:p>
        </p:txBody>
      </p:sp>
    </p:spTree>
    <p:extLst>
      <p:ext uri="{BB962C8B-B14F-4D97-AF65-F5344CB8AC3E}">
        <p14:creationId xmlns:p14="http://schemas.microsoft.com/office/powerpoint/2010/main" val="128257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93245-B8C3-4BCC-BD9A-6ACEC520E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79388"/>
            <a:ext cx="10094384" cy="1325562"/>
          </a:xfrm>
        </p:spPr>
        <p:txBody>
          <a:bodyPr/>
          <a:lstStyle/>
          <a:p>
            <a:pPr algn="l"/>
            <a:r>
              <a:rPr lang="de-DE" dirty="0"/>
              <a:t>Grundriss</a:t>
            </a:r>
          </a:p>
        </p:txBody>
      </p:sp>
      <p:pic>
        <p:nvPicPr>
          <p:cNvPr id="6" name="Inhaltsplatzhalter 5">
            <a:hlinkClick r:id="rId2" action="ppaction://hlinkfile"/>
            <a:extLst>
              <a:ext uri="{FF2B5EF4-FFF2-40B4-BE49-F238E27FC236}">
                <a16:creationId xmlns:a16="http://schemas.microsoft.com/office/drawing/2014/main" id="{EFFD3603-A12D-4ED2-A1AB-44CA8AC3C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92791"/>
            <a:ext cx="8942715" cy="5447709"/>
          </a:xfrm>
        </p:spPr>
      </p:pic>
    </p:spTree>
    <p:extLst>
      <p:ext uri="{BB962C8B-B14F-4D97-AF65-F5344CB8AC3E}">
        <p14:creationId xmlns:p14="http://schemas.microsoft.com/office/powerpoint/2010/main" val="3829207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761EE3-8FE0-43C6-89E0-84DAFF6C0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500" y="179388"/>
            <a:ext cx="10081684" cy="1325562"/>
          </a:xfrm>
        </p:spPr>
        <p:txBody>
          <a:bodyPr/>
          <a:lstStyle/>
          <a:p>
            <a:pPr algn="l"/>
            <a:r>
              <a:rPr lang="de-DE" dirty="0"/>
              <a:t>Familienappartement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22384CC-2AA8-4009-85DA-51D47145F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52"/>
          <a:stretch/>
        </p:blipFill>
        <p:spPr>
          <a:xfrm>
            <a:off x="3898900" y="1492250"/>
            <a:ext cx="5435600" cy="4936740"/>
          </a:xfrm>
        </p:spPr>
      </p:pic>
    </p:spTree>
    <p:extLst>
      <p:ext uri="{BB962C8B-B14F-4D97-AF65-F5344CB8AC3E}">
        <p14:creationId xmlns:p14="http://schemas.microsoft.com/office/powerpoint/2010/main" val="3122770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A2CD63-FC38-4802-BC91-E442D5DE4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400" y="749300"/>
            <a:ext cx="8840112" cy="388171"/>
          </a:xfrm>
        </p:spPr>
        <p:txBody>
          <a:bodyPr/>
          <a:lstStyle/>
          <a:p>
            <a:pPr algn="l"/>
            <a:r>
              <a:rPr lang="de-DE" dirty="0"/>
              <a:t>Außenanlage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01E6F28B-6EEC-497D-9C2C-CFFBE6105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0" y="1175571"/>
            <a:ext cx="7841155" cy="5544471"/>
          </a:xfrm>
        </p:spPr>
      </p:pic>
    </p:spTree>
    <p:extLst>
      <p:ext uri="{BB962C8B-B14F-4D97-AF65-F5344CB8AC3E}">
        <p14:creationId xmlns:p14="http://schemas.microsoft.com/office/powerpoint/2010/main" val="3317054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CF668-1F06-41F2-A3BF-F891B9C26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0" y="179388"/>
            <a:ext cx="9992784" cy="1325562"/>
          </a:xfrm>
        </p:spPr>
        <p:txBody>
          <a:bodyPr wrap="square" anchor="ctr">
            <a:normAutofit/>
          </a:bodyPr>
          <a:lstStyle/>
          <a:p>
            <a:pPr algn="l"/>
            <a:r>
              <a:rPr lang="de-DE" dirty="0"/>
              <a:t>Mitarbeiter*innen im Andreas-Hospiz		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8D2C1CE9-63A8-47B0-B3EE-1C408E35F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0" y="1504950"/>
            <a:ext cx="7962605" cy="4895850"/>
          </a:xfrm>
        </p:spPr>
        <p:txBody>
          <a:bodyPr/>
          <a:lstStyle/>
          <a:p>
            <a:pPr marL="266700" indent="-2667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sz="2800" dirty="0">
                <a:solidFill>
                  <a:schemeClr val="tx2"/>
                </a:solidFill>
              </a:rPr>
              <a:t>Leitung und Stellvertretung</a:t>
            </a:r>
          </a:p>
          <a:p>
            <a:pPr marL="266700" indent="-2667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sz="2800" dirty="0">
                <a:solidFill>
                  <a:schemeClr val="tx2"/>
                </a:solidFill>
              </a:rPr>
              <a:t>Ärzte (niedergelassene Ärzte / SAPV-Team)</a:t>
            </a:r>
          </a:p>
          <a:p>
            <a:pPr marL="266700" indent="-2667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sz="2800" dirty="0">
                <a:solidFill>
                  <a:schemeClr val="tx2"/>
                </a:solidFill>
              </a:rPr>
              <a:t>Pflegefachkräfte / Palliative-Care-Fachkräfte </a:t>
            </a:r>
          </a:p>
          <a:p>
            <a:pPr marL="266700" indent="-2667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sz="2800" dirty="0" err="1">
                <a:solidFill>
                  <a:schemeClr val="tx2"/>
                </a:solidFill>
              </a:rPr>
              <a:t>Sozialpädagog</a:t>
            </a:r>
            <a:r>
              <a:rPr lang="de-DE" sz="2800" dirty="0">
                <a:solidFill>
                  <a:schemeClr val="tx2"/>
                </a:solidFill>
              </a:rPr>
              <a:t>*in</a:t>
            </a:r>
          </a:p>
          <a:p>
            <a:pPr marL="266700" indent="-2667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sz="2800" dirty="0">
                <a:solidFill>
                  <a:schemeClr val="tx2"/>
                </a:solidFill>
              </a:rPr>
              <a:t>Verwaltungskraft</a:t>
            </a:r>
          </a:p>
          <a:p>
            <a:pPr marL="266700" indent="-2667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sz="2800" dirty="0">
                <a:solidFill>
                  <a:schemeClr val="tx2"/>
                </a:solidFill>
              </a:rPr>
              <a:t>Hauswirtschafter*in</a:t>
            </a:r>
          </a:p>
          <a:p>
            <a:pPr marL="266700" indent="-2667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sz="2800" dirty="0">
                <a:solidFill>
                  <a:schemeClr val="tx2"/>
                </a:solidFill>
              </a:rPr>
              <a:t>Haustechniker*in</a:t>
            </a:r>
          </a:p>
          <a:p>
            <a:pPr marL="266700" indent="-2667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sz="2800" dirty="0">
                <a:solidFill>
                  <a:schemeClr val="tx2"/>
                </a:solidFill>
              </a:rPr>
              <a:t>Seelsorger*in</a:t>
            </a:r>
          </a:p>
          <a:p>
            <a:pPr marL="266700" indent="-2667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sz="2800" dirty="0">
                <a:solidFill>
                  <a:schemeClr val="tx2"/>
                </a:solidFill>
              </a:rPr>
              <a:t>Ehrenamtliche Mitarbeiter*innen</a:t>
            </a:r>
          </a:p>
        </p:txBody>
      </p:sp>
    </p:spTree>
    <p:extLst>
      <p:ext uri="{BB962C8B-B14F-4D97-AF65-F5344CB8AC3E}">
        <p14:creationId xmlns:p14="http://schemas.microsoft.com/office/powerpoint/2010/main" val="222722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2613C-6DEB-4FB1-9B72-0338DCDD4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796" y="179388"/>
            <a:ext cx="10461388" cy="1325562"/>
          </a:xfrm>
        </p:spPr>
        <p:txBody>
          <a:bodyPr/>
          <a:lstStyle/>
          <a:p>
            <a:pPr algn="l"/>
            <a:r>
              <a:rPr lang="de-DE" dirty="0"/>
              <a:t>Ehrenamtlich Mitarbeitende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78BFD3-C63D-4791-AF67-A17969E5E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7675" indent="-447675" rtl="0">
              <a:buSzPts val="1900"/>
              <a:buFont typeface="Wingdings" panose="05000000000000000000" pitchFamily="2" charset="2"/>
              <a:buChar char="§"/>
            </a:pPr>
            <a:r>
              <a:rPr lang="de-DE" sz="3200" b="0" i="0" u="none" strike="noStrike" kern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Begleitung, Betreuung, Unterstützung bei der Wunscherfüllung, komplementäre Angebote </a:t>
            </a:r>
          </a:p>
          <a:p>
            <a:pPr marL="447675" indent="-447675" rtl="0">
              <a:buSzPts val="1900"/>
              <a:buFont typeface="Wingdings" panose="05000000000000000000" pitchFamily="2" charset="2"/>
              <a:buChar char="§"/>
            </a:pPr>
            <a:r>
              <a:rPr lang="de-DE" sz="3200" b="0" i="0" u="none" strike="noStrike" kern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Erstqualifikation und Sensibilisierung vor Einsatz und laufende Fortbildungen</a:t>
            </a:r>
          </a:p>
          <a:p>
            <a:pPr marL="447675" indent="-447675" rtl="0">
              <a:buSzPts val="1900"/>
              <a:buFont typeface="Wingdings" panose="05000000000000000000" pitchFamily="2" charset="2"/>
              <a:buChar char="§"/>
            </a:pPr>
            <a:r>
              <a:rPr lang="de-DE" sz="3200" b="0" i="0" u="none" strike="noStrike" kern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Hauptamtliche*r Ehrenamtskoordinator*in </a:t>
            </a:r>
          </a:p>
          <a:p>
            <a:pPr marL="447675" indent="-447675" rtl="0">
              <a:buSzPts val="1900"/>
              <a:buFont typeface="Wingdings" panose="05000000000000000000" pitchFamily="2" charset="2"/>
              <a:buChar char="§"/>
            </a:pPr>
            <a:r>
              <a:rPr lang="de-DE" sz="3200" b="0" i="0" u="none" strike="noStrike" kern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Enge Zusammenarbeit von Haupt- und Ehrenamt</a:t>
            </a:r>
          </a:p>
        </p:txBody>
      </p:sp>
    </p:spTree>
    <p:extLst>
      <p:ext uri="{BB962C8B-B14F-4D97-AF65-F5344CB8AC3E}">
        <p14:creationId xmlns:p14="http://schemas.microsoft.com/office/powerpoint/2010/main" val="1086262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114C19-A4D5-46DD-8536-26BF5E14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043" y="179388"/>
            <a:ext cx="10259141" cy="1325562"/>
          </a:xfrm>
        </p:spPr>
        <p:txBody>
          <a:bodyPr/>
          <a:lstStyle/>
          <a:p>
            <a:pPr algn="l"/>
            <a:r>
              <a:rPr lang="de-DE" dirty="0"/>
              <a:t>Kooperationen und Netzwerkarbeit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FC5632-BFA3-4B23-9061-1E974FDEF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/>
            <a:r>
              <a:rPr lang="de-DE" sz="3200" dirty="0"/>
              <a:t>Haus- und Palliativ-Ärzte</a:t>
            </a:r>
          </a:p>
          <a:p>
            <a:pPr marL="355600" indent="-355600"/>
            <a:r>
              <a:rPr lang="de-DE" sz="3200" dirty="0"/>
              <a:t>Kliniken und Versorgungszentren</a:t>
            </a:r>
          </a:p>
          <a:p>
            <a:pPr marL="355600" indent="-355600"/>
            <a:r>
              <a:rPr lang="de-DE" sz="3200" dirty="0"/>
              <a:t>ambulante Hospizdienste</a:t>
            </a:r>
          </a:p>
          <a:p>
            <a:pPr marL="355600" indent="-355600"/>
            <a:r>
              <a:rPr lang="de-DE" sz="3200" dirty="0"/>
              <a:t>Spezialisierte ambulante Palliativversorgung (SAPV)</a:t>
            </a:r>
          </a:p>
          <a:p>
            <a:pPr marL="355600" indent="-355600"/>
            <a:r>
              <a:rPr lang="de-DE" sz="3200" dirty="0"/>
              <a:t>teilstationäre und stationäre Hospize</a:t>
            </a:r>
          </a:p>
          <a:p>
            <a:pPr marL="355600" indent="-355600"/>
            <a:r>
              <a:rPr lang="de-DE" sz="3200" dirty="0"/>
              <a:t>Behörden und Ämter</a:t>
            </a:r>
          </a:p>
          <a:p>
            <a:pPr marL="355600" indent="-355600"/>
            <a:r>
              <a:rPr lang="de-DE" sz="3200" dirty="0"/>
              <a:t>Verbände</a:t>
            </a:r>
          </a:p>
          <a:p>
            <a:pPr marL="355600" indent="-3556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sz="3200" dirty="0">
                <a:solidFill>
                  <a:schemeClr val="tx2"/>
                </a:solidFill>
              </a:rPr>
              <a:t>Sanitätshäuser und Apotheken</a:t>
            </a:r>
          </a:p>
          <a:p>
            <a:pPr marL="355600" indent="-355600"/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7730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114C19-A4D5-46DD-8536-26BF5E14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280" y="179388"/>
            <a:ext cx="10250903" cy="1325562"/>
          </a:xfrm>
        </p:spPr>
        <p:txBody>
          <a:bodyPr/>
          <a:lstStyle/>
          <a:p>
            <a:pPr algn="l"/>
            <a:r>
              <a:rPr lang="de-DE" dirty="0"/>
              <a:t>Bedarfssätze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FC5632-BFA3-4B23-9061-1E974FDEF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/>
            <a:r>
              <a:rPr lang="de-DE" sz="3200" dirty="0"/>
              <a:t>jährliche Verhandlungen mit Kostenträger</a:t>
            </a:r>
          </a:p>
          <a:p>
            <a:pPr marL="355600" indent="-355600"/>
            <a:r>
              <a:rPr lang="de-DE" sz="3200" dirty="0"/>
              <a:t>getrennte Verhandlungen je Hospiz</a:t>
            </a:r>
          </a:p>
          <a:p>
            <a:pPr marL="355600" indent="-355600"/>
            <a:r>
              <a:rPr lang="de-DE" sz="3200" dirty="0"/>
              <a:t>Nachweis der Ist-Kosten</a:t>
            </a:r>
          </a:p>
          <a:p>
            <a:pPr marL="355600" indent="-355600"/>
            <a:r>
              <a:rPr lang="de-DE" sz="3200" dirty="0"/>
              <a:t>Übernahme von 95% der </a:t>
            </a:r>
            <a:r>
              <a:rPr lang="de-DE" sz="3200" u="sng" dirty="0"/>
              <a:t>anerkannten</a:t>
            </a:r>
            <a:r>
              <a:rPr lang="de-DE" sz="3200" dirty="0"/>
              <a:t> Gesamtkosten bei 80%-</a:t>
            </a:r>
            <a:r>
              <a:rPr lang="de-DE" sz="3200" dirty="0" err="1"/>
              <a:t>iger</a:t>
            </a:r>
            <a:r>
              <a:rPr lang="de-DE" sz="3200" dirty="0"/>
              <a:t> Auslastung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1198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114C19-A4D5-46DD-8536-26BF5E14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957" y="179388"/>
            <a:ext cx="10539227" cy="1325562"/>
          </a:xfrm>
        </p:spPr>
        <p:txBody>
          <a:bodyPr/>
          <a:lstStyle/>
          <a:p>
            <a:pPr algn="l"/>
            <a:r>
              <a:rPr lang="de-DE" dirty="0"/>
              <a:t>Fehlende Kostenübernahmen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FC5632-BFA3-4B23-9061-1E974FDEF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/>
            <a:r>
              <a:rPr lang="de-DE" sz="3200" dirty="0"/>
              <a:t>5% des Bedarfssatzes als Eigenanteil </a:t>
            </a:r>
          </a:p>
          <a:p>
            <a:pPr marL="355600" indent="-355600"/>
            <a:r>
              <a:rPr lang="de-DE" sz="3200" dirty="0"/>
              <a:t>zusätzliche Fläche &lt; 750 qm</a:t>
            </a:r>
          </a:p>
          <a:p>
            <a:pPr marL="355600" indent="-355600"/>
            <a:r>
              <a:rPr lang="de-DE" sz="3200" dirty="0"/>
              <a:t>Hospizarbeit, wie bspw. Abschiedstage, Trauercafé, 1:1-Betreuung, Zugehörigenzimmer, Soziale Beratung, Geschwisterkinder, Komplementäre Anwendungen)</a:t>
            </a:r>
          </a:p>
          <a:p>
            <a:pPr marL="355600" indent="-355600"/>
            <a:r>
              <a:rPr lang="de-DE" sz="3200" dirty="0"/>
              <a:t>Gemeinkosten, z.B. Fundraising, Öffentlichkeitsarbeit, Netzwerkarbeit, Buchhaltung, Personalmanagement, IT-Struktur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8412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10AE7-672B-45D4-8710-8E703C0A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694" y="179388"/>
            <a:ext cx="10492490" cy="1325562"/>
          </a:xfrm>
        </p:spPr>
        <p:txBody>
          <a:bodyPr/>
          <a:lstStyle/>
          <a:p>
            <a:pPr algn="l"/>
            <a:r>
              <a:rPr lang="de-DE" dirty="0"/>
              <a:t>Unterstützungsmöglichkeiten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784A53-1B05-4CE5-BD45-969C04969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7675" indent="-447675"/>
            <a:r>
              <a:rPr lang="de-DE" sz="3200" dirty="0"/>
              <a:t>Förderverein: Freundeskreis Andreas-Hospiz e.V.</a:t>
            </a:r>
          </a:p>
          <a:p>
            <a:pPr marL="815975" lvl="2" indent="-447675"/>
            <a:r>
              <a:rPr lang="de-DE" sz="2600" dirty="0"/>
              <a:t>Netzwerkarbeit und Kontakte</a:t>
            </a:r>
          </a:p>
          <a:p>
            <a:pPr marL="815975" lvl="2" indent="-447675"/>
            <a:r>
              <a:rPr lang="de-DE" sz="2600" dirty="0"/>
              <a:t>Projektspenden </a:t>
            </a:r>
          </a:p>
          <a:p>
            <a:pPr marL="815975" lvl="2" indent="-447675"/>
            <a:r>
              <a:rPr lang="de-DE" sz="2600" dirty="0"/>
              <a:t>Geldspenden</a:t>
            </a:r>
          </a:p>
          <a:p>
            <a:pPr marL="447675" indent="-447675"/>
            <a:r>
              <a:rPr lang="de-DE" sz="3200" dirty="0"/>
              <a:t>Spenden </a:t>
            </a:r>
          </a:p>
          <a:p>
            <a:pPr marL="815975" lvl="2" indent="-447675"/>
            <a:r>
              <a:rPr lang="de-DE" dirty="0"/>
              <a:t>Geldspenden</a:t>
            </a:r>
          </a:p>
          <a:p>
            <a:pPr marL="815975" lvl="2" indent="-447675"/>
            <a:r>
              <a:rPr lang="de-DE" dirty="0"/>
              <a:t>Projektspenden</a:t>
            </a:r>
          </a:p>
          <a:p>
            <a:pPr marL="815975" lvl="2" indent="-447675"/>
            <a:r>
              <a:rPr lang="de-DE" dirty="0"/>
              <a:t>Wunschbaum im Hospiz</a:t>
            </a:r>
          </a:p>
          <a:p>
            <a:pPr marL="815975" lvl="2" indent="-447675"/>
            <a:r>
              <a:rPr lang="de-DE" dirty="0"/>
              <a:t>Nachlassspenden / Trauerspenden</a:t>
            </a:r>
          </a:p>
          <a:p>
            <a:pPr marL="815975" lvl="2" indent="-447675"/>
            <a:endParaRPr lang="de-DE" dirty="0"/>
          </a:p>
          <a:p>
            <a:pPr marL="0" indent="0">
              <a:buNone/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890610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8A08A85-2D0D-4A58-B859-132119DEF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100" y="179388"/>
            <a:ext cx="10107084" cy="1325562"/>
          </a:xfrm>
        </p:spPr>
        <p:txBody>
          <a:bodyPr/>
          <a:lstStyle/>
          <a:p>
            <a:pPr algn="l"/>
            <a:r>
              <a:rPr lang="de-DE" dirty="0"/>
              <a:t>Baustellenfotos: Außenansicht</a:t>
            </a:r>
          </a:p>
        </p:txBody>
      </p:sp>
      <p:pic>
        <p:nvPicPr>
          <p:cNvPr id="4" name="Grafik 3" descr="Ein Bild, das Himmel, draußen, Gebäude, Stein enthält.&#10;&#10;Automatisch generierte Beschreibung">
            <a:extLst>
              <a:ext uri="{FF2B5EF4-FFF2-40B4-BE49-F238E27FC236}">
                <a16:creationId xmlns:a16="http://schemas.microsoft.com/office/drawing/2014/main" id="{BAC92B1B-FA7B-4E24-B56B-9445F0C39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71" y="3750906"/>
            <a:ext cx="3495870" cy="2621902"/>
          </a:xfrm>
          <a:prstGeom prst="rect">
            <a:avLst/>
          </a:prstGeom>
        </p:spPr>
      </p:pic>
      <p:pic>
        <p:nvPicPr>
          <p:cNvPr id="5" name="Grafik 4" descr="Ein Bild, das draußen, Himmel, Boden enthält.&#10;&#10;Automatisch generierte Beschreibung">
            <a:extLst>
              <a:ext uri="{FF2B5EF4-FFF2-40B4-BE49-F238E27FC236}">
                <a16:creationId xmlns:a16="http://schemas.microsoft.com/office/drawing/2014/main" id="{302605A7-9425-4178-B34A-A274CC52F0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3" b="21525"/>
          <a:stretch/>
        </p:blipFill>
        <p:spPr>
          <a:xfrm>
            <a:off x="1913035" y="1504950"/>
            <a:ext cx="4500206" cy="1940767"/>
          </a:xfrm>
          <a:prstGeom prst="rect">
            <a:avLst/>
          </a:prstGeom>
        </p:spPr>
      </p:pic>
      <p:pic>
        <p:nvPicPr>
          <p:cNvPr id="8" name="Grafik 7" descr="Ein Bild, das Himmel, draußen, Boden, Gebäude enthält.&#10;&#10;Automatisch generierte Beschreibung">
            <a:extLst>
              <a:ext uri="{FF2B5EF4-FFF2-40B4-BE49-F238E27FC236}">
                <a16:creationId xmlns:a16="http://schemas.microsoft.com/office/drawing/2014/main" id="{FA15EC09-2E15-48FD-82CB-E64B859E54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353" y="1504950"/>
            <a:ext cx="4869024" cy="365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7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114C19-A4D5-46DD-8536-26BF5E14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43" y="179388"/>
            <a:ext cx="10563941" cy="1325562"/>
          </a:xfrm>
        </p:spPr>
        <p:txBody>
          <a:bodyPr/>
          <a:lstStyle/>
          <a:p>
            <a:pPr algn="l"/>
            <a:r>
              <a:rPr lang="de-DE" dirty="0"/>
              <a:t>Die mission:lebenshaus gGmbH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FC5632-BFA3-4B23-9061-1E974FDEF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1338" indent="-541338" rtl="0">
              <a:buSzPts val="1900"/>
              <a:buFont typeface="Wingdings" panose="05000000000000000000" pitchFamily="2" charset="2"/>
              <a:buChar char="§"/>
            </a:pPr>
            <a:r>
              <a:rPr lang="de-DE" sz="3200" b="0" i="0" u="none" strike="noStrike" kern="1200" baseline="0" dirty="0">
                <a:solidFill>
                  <a:srgbClr val="595959"/>
                </a:solidFill>
              </a:rPr>
              <a:t>Gründung für den Aufbau eines stationären Hospizes </a:t>
            </a:r>
          </a:p>
          <a:p>
            <a:pPr marL="541338" indent="-541338" rtl="0">
              <a:buSzPts val="1900"/>
              <a:buFont typeface="Wingdings" panose="05000000000000000000" pitchFamily="2" charset="2"/>
              <a:buChar char="§"/>
            </a:pPr>
            <a:r>
              <a:rPr lang="de-DE" sz="3200" b="0" i="0" u="none" strike="noStrike" kern="1200" baseline="0" dirty="0">
                <a:solidFill>
                  <a:srgbClr val="595959"/>
                </a:solidFill>
              </a:rPr>
              <a:t>in 2010</a:t>
            </a:r>
          </a:p>
          <a:p>
            <a:pPr marL="541338" indent="-541338" rtl="0">
              <a:buSzPts val="1900"/>
              <a:buFont typeface="Wingdings" panose="05000000000000000000" pitchFamily="2" charset="2"/>
              <a:buChar char="§"/>
            </a:pPr>
            <a:r>
              <a:rPr lang="de-DE" sz="3200" b="0" i="0" u="none" strike="noStrike" kern="1200" baseline="0" dirty="0">
                <a:solidFill>
                  <a:srgbClr val="595959"/>
                </a:solidFill>
              </a:rPr>
              <a:t>als 100 %-</a:t>
            </a:r>
            <a:r>
              <a:rPr lang="de-DE" sz="3200" b="0" i="0" u="none" strike="noStrike" kern="1200" baseline="0" dirty="0" err="1">
                <a:solidFill>
                  <a:srgbClr val="595959"/>
                </a:solidFill>
              </a:rPr>
              <a:t>ige</a:t>
            </a:r>
            <a:r>
              <a:rPr lang="de-DE" sz="3200" b="0" i="0" u="none" strike="noStrike" kern="1200" baseline="0" dirty="0">
                <a:solidFill>
                  <a:srgbClr val="595959"/>
                </a:solidFill>
              </a:rPr>
              <a:t> Tochtergesellschaft des Verein für Innere Mission in Bremen</a:t>
            </a:r>
          </a:p>
          <a:p>
            <a:pPr marL="541338" indent="-541338" rtl="0">
              <a:buSzPts val="1900"/>
              <a:buFont typeface="Wingdings" panose="05000000000000000000" pitchFamily="2" charset="2"/>
              <a:buChar char="§"/>
            </a:pPr>
            <a:r>
              <a:rPr lang="de-DE" sz="3200" b="0" i="0" u="none" strike="noStrike" kern="1200" baseline="0" dirty="0">
                <a:solidFill>
                  <a:srgbClr val="595959"/>
                </a:solidFill>
              </a:rPr>
              <a:t>als gemeinnützige GmbH</a:t>
            </a:r>
          </a:p>
        </p:txBody>
      </p:sp>
    </p:spTree>
    <p:extLst>
      <p:ext uri="{BB962C8B-B14F-4D97-AF65-F5344CB8AC3E}">
        <p14:creationId xmlns:p14="http://schemas.microsoft.com/office/powerpoint/2010/main" val="3608139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6384B516-D9E6-4399-B0FB-BAA7700F9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100" y="179388"/>
            <a:ext cx="10107084" cy="1325562"/>
          </a:xfrm>
        </p:spPr>
        <p:txBody>
          <a:bodyPr/>
          <a:lstStyle/>
          <a:p>
            <a:pPr algn="l"/>
            <a:r>
              <a:rPr lang="de-DE" dirty="0"/>
              <a:t>Baustellenfotos: Gastzimmer</a:t>
            </a:r>
          </a:p>
        </p:txBody>
      </p:sp>
      <p:pic>
        <p:nvPicPr>
          <p:cNvPr id="6" name="Grafik 5" descr="Ein Bild, das Wand, drinnen, Boden, Decke enthält.&#10;&#10;Automatisch generierte Beschreibung">
            <a:extLst>
              <a:ext uri="{FF2B5EF4-FFF2-40B4-BE49-F238E27FC236}">
                <a16:creationId xmlns:a16="http://schemas.microsoft.com/office/drawing/2014/main" id="{2656BBB4-CD66-49ED-A6E1-23D9950737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19" y="3661747"/>
            <a:ext cx="3834720" cy="2876040"/>
          </a:xfrm>
          <a:prstGeom prst="rect">
            <a:avLst/>
          </a:prstGeom>
        </p:spPr>
      </p:pic>
      <p:pic>
        <p:nvPicPr>
          <p:cNvPr id="8" name="Grafik 7" descr="Ein Bild, das Wand, drinnen, Decke, Raum enthält.&#10;&#10;Automatisch generierte Beschreibung">
            <a:extLst>
              <a:ext uri="{FF2B5EF4-FFF2-40B4-BE49-F238E27FC236}">
                <a16:creationId xmlns:a16="http://schemas.microsoft.com/office/drawing/2014/main" id="{B0C6FEF2-957E-4413-94BE-2623912628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15742"/>
            <a:ext cx="5364436" cy="4023327"/>
          </a:xfrm>
          <a:prstGeom prst="rect">
            <a:avLst/>
          </a:prstGeom>
        </p:spPr>
      </p:pic>
      <p:pic>
        <p:nvPicPr>
          <p:cNvPr id="14" name="Grafik 13" descr="Ein Bild, das Wand, drinnen, Möbel, Schrank enthält.&#10;&#10;Automatisch generierte Beschreibung">
            <a:extLst>
              <a:ext uri="{FF2B5EF4-FFF2-40B4-BE49-F238E27FC236}">
                <a16:creationId xmlns:a16="http://schemas.microsoft.com/office/drawing/2014/main" id="{A4B84035-0E7C-4C2D-B3EB-F0990D6646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80" y="1357081"/>
            <a:ext cx="2762559" cy="207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98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6384B516-D9E6-4399-B0FB-BAA7700F9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100" y="179388"/>
            <a:ext cx="10107084" cy="1325562"/>
          </a:xfrm>
        </p:spPr>
        <p:txBody>
          <a:bodyPr/>
          <a:lstStyle/>
          <a:p>
            <a:pPr algn="l"/>
            <a:r>
              <a:rPr lang="de-DE" dirty="0"/>
              <a:t>Baustellenfotos: Gastzimmer</a:t>
            </a:r>
          </a:p>
        </p:txBody>
      </p:sp>
      <p:pic>
        <p:nvPicPr>
          <p:cNvPr id="11" name="Grafik 10" descr="Ein Bild, das Wand, drinnen, Badezimmer, Boden enthält.&#10;&#10;Automatisch generierte Beschreibung">
            <a:extLst>
              <a:ext uri="{FF2B5EF4-FFF2-40B4-BE49-F238E27FC236}">
                <a16:creationId xmlns:a16="http://schemas.microsoft.com/office/drawing/2014/main" id="{B33105D3-4B15-4FC2-9BF5-5FD2EEF8E4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091" y="2873440"/>
            <a:ext cx="4559200" cy="3419400"/>
          </a:xfrm>
          <a:prstGeom prst="rect">
            <a:avLst/>
          </a:prstGeom>
        </p:spPr>
      </p:pic>
      <p:pic>
        <p:nvPicPr>
          <p:cNvPr id="12" name="Grafik 11" descr="Ein Bild, das Wand, drinnen, Fenster, Gebäude enthält.&#10;&#10;Automatisch generierte Beschreibung">
            <a:extLst>
              <a:ext uri="{FF2B5EF4-FFF2-40B4-BE49-F238E27FC236}">
                <a16:creationId xmlns:a16="http://schemas.microsoft.com/office/drawing/2014/main" id="{67C01202-B39A-46D5-AEBB-48B0C0BFA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40" y="1504949"/>
            <a:ext cx="4968550" cy="372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21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Gebäude, Fenster enthält.&#10;&#10;Automatisch generierte Beschreibung">
            <a:extLst>
              <a:ext uri="{FF2B5EF4-FFF2-40B4-BE49-F238E27FC236}">
                <a16:creationId xmlns:a16="http://schemas.microsoft.com/office/drawing/2014/main" id="{54FA48E3-F8C7-4334-8DD3-F4230407AF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999" y="4000534"/>
            <a:ext cx="3082925" cy="2298700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F8AFBCB9-DD87-4AF2-B5F5-97F364D12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100" y="179388"/>
            <a:ext cx="10107084" cy="1325562"/>
          </a:xfrm>
        </p:spPr>
        <p:txBody>
          <a:bodyPr/>
          <a:lstStyle/>
          <a:p>
            <a:pPr algn="l"/>
            <a:r>
              <a:rPr lang="de-DE" dirty="0"/>
              <a:t>Baustellenfotos: Wohnküche</a:t>
            </a:r>
          </a:p>
        </p:txBody>
      </p:sp>
      <p:pic>
        <p:nvPicPr>
          <p:cNvPr id="8" name="Grafik 7" descr="Ein Bild, das Gebäude enthält.&#10;&#10;Automatisch generierte Beschreibung">
            <a:extLst>
              <a:ext uri="{FF2B5EF4-FFF2-40B4-BE49-F238E27FC236}">
                <a16:creationId xmlns:a16="http://schemas.microsoft.com/office/drawing/2014/main" id="{A1B14DB5-0808-4CFA-8E98-5BC4BDFFA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999" y="1532385"/>
            <a:ext cx="3082925" cy="2312193"/>
          </a:xfrm>
          <a:prstGeom prst="rect">
            <a:avLst/>
          </a:prstGeom>
        </p:spPr>
      </p:pic>
      <p:pic>
        <p:nvPicPr>
          <p:cNvPr id="10" name="Grafik 9" descr="Ein Bild, das drinnen, Wand, Boden, Raum enthält.&#10;&#10;Automatisch generierte Beschreibung">
            <a:extLst>
              <a:ext uri="{FF2B5EF4-FFF2-40B4-BE49-F238E27FC236}">
                <a16:creationId xmlns:a16="http://schemas.microsoft.com/office/drawing/2014/main" id="{D7E4D6D6-66D1-4258-84BA-E038C8C67E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289" y="1532384"/>
            <a:ext cx="6355798" cy="476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99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8A08A85-2D0D-4A58-B859-132119DEF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100" y="179388"/>
            <a:ext cx="10107084" cy="1325562"/>
          </a:xfrm>
        </p:spPr>
        <p:txBody>
          <a:bodyPr/>
          <a:lstStyle/>
          <a:p>
            <a:pPr algn="l"/>
            <a:r>
              <a:rPr lang="de-DE" dirty="0"/>
              <a:t>Baustellenfotos: Flur Ebene 1</a:t>
            </a:r>
          </a:p>
        </p:txBody>
      </p:sp>
      <p:pic>
        <p:nvPicPr>
          <p:cNvPr id="7" name="Grafik 6" descr="Ein Bild, das drinnen, Wand, Boden, Gebäude enthält.&#10;&#10;Automatisch generierte Beschreibung">
            <a:extLst>
              <a:ext uri="{FF2B5EF4-FFF2-40B4-BE49-F238E27FC236}">
                <a16:creationId xmlns:a16="http://schemas.microsoft.com/office/drawing/2014/main" id="{65EC7C29-CE97-4A40-9317-7F9564AA27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1" r="13364"/>
          <a:stretch/>
        </p:blipFill>
        <p:spPr>
          <a:xfrm>
            <a:off x="1993900" y="1376395"/>
            <a:ext cx="4102100" cy="4353700"/>
          </a:xfrm>
          <a:prstGeom prst="rect">
            <a:avLst/>
          </a:prstGeom>
        </p:spPr>
      </p:pic>
      <p:pic>
        <p:nvPicPr>
          <p:cNvPr id="8" name="Grafik 7" descr="Ein Bild, das Wand, Decke, drinnen, Gebäude enthält.&#10;&#10;Automatisch generierte Beschreibung">
            <a:extLst>
              <a:ext uri="{FF2B5EF4-FFF2-40B4-BE49-F238E27FC236}">
                <a16:creationId xmlns:a16="http://schemas.microsoft.com/office/drawing/2014/main" id="{BF6F6E2D-9DA9-4B3E-AFB7-13A25638C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09" y="2626285"/>
            <a:ext cx="4949298" cy="371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43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8A08A85-2D0D-4A58-B859-132119DEF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100" y="179388"/>
            <a:ext cx="10107084" cy="1325562"/>
          </a:xfrm>
        </p:spPr>
        <p:txBody>
          <a:bodyPr/>
          <a:lstStyle/>
          <a:p>
            <a:pPr algn="l"/>
            <a:r>
              <a:rPr lang="de-DE" dirty="0"/>
              <a:t>Baustellenfotos: Dienstzimmer / Büros</a:t>
            </a:r>
          </a:p>
        </p:txBody>
      </p:sp>
      <p:pic>
        <p:nvPicPr>
          <p:cNvPr id="6" name="Grafik 5" descr="Ein Bild, das drinnen, Gebäude, Decke, Veranda enthält.&#10;&#10;Automatisch generierte Beschreibung">
            <a:extLst>
              <a:ext uri="{FF2B5EF4-FFF2-40B4-BE49-F238E27FC236}">
                <a16:creationId xmlns:a16="http://schemas.microsoft.com/office/drawing/2014/main" id="{42C35419-9E9F-412D-92B6-B42564F984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411" y="1537865"/>
            <a:ext cx="4999309" cy="3749482"/>
          </a:xfrm>
          <a:prstGeom prst="rect">
            <a:avLst/>
          </a:prstGeom>
        </p:spPr>
      </p:pic>
      <p:pic>
        <p:nvPicPr>
          <p:cNvPr id="8" name="Grafik 7" descr="Ein Bild, das drinnen, Wand, Badezimmer, Boden enthält.&#10;&#10;Automatisch generierte Beschreibung">
            <a:extLst>
              <a:ext uri="{FF2B5EF4-FFF2-40B4-BE49-F238E27FC236}">
                <a16:creationId xmlns:a16="http://schemas.microsoft.com/office/drawing/2014/main" id="{0C4FE846-D206-4E8D-9663-549D83BC83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5" r="-3" b="-3"/>
          <a:stretch/>
        </p:blipFill>
        <p:spPr>
          <a:xfrm>
            <a:off x="1694947" y="1504950"/>
            <a:ext cx="3346250" cy="3039622"/>
          </a:xfrm>
          <a:prstGeom prst="rect">
            <a:avLst/>
          </a:prstGeom>
          <a:noFill/>
        </p:spPr>
      </p:pic>
      <p:pic>
        <p:nvPicPr>
          <p:cNvPr id="4" name="Grafik 3" descr="Ein Bild, das Wand, drinnen, Decke, Raum enthält.&#10;&#10;Automatisch generierte Beschreibung">
            <a:extLst>
              <a:ext uri="{FF2B5EF4-FFF2-40B4-BE49-F238E27FC236}">
                <a16:creationId xmlns:a16="http://schemas.microsoft.com/office/drawing/2014/main" id="{569C5AEB-429F-4582-A470-E798DE9368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750" y="3841935"/>
            <a:ext cx="3346250" cy="250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72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8A08A85-2D0D-4A58-B859-132119DEF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100" y="179388"/>
            <a:ext cx="10107084" cy="1325562"/>
          </a:xfrm>
        </p:spPr>
        <p:txBody>
          <a:bodyPr/>
          <a:lstStyle/>
          <a:p>
            <a:pPr algn="l"/>
            <a:r>
              <a:rPr lang="de-DE" dirty="0"/>
              <a:t>Baustellenfotos: Raum der Stille </a:t>
            </a:r>
          </a:p>
        </p:txBody>
      </p:sp>
      <p:pic>
        <p:nvPicPr>
          <p:cNvPr id="4" name="Grafik 3" descr="Ein Bild, das Fenster, drinnen, Wand, Gebäude enthält.&#10;&#10;Automatisch generierte Beschreibung">
            <a:extLst>
              <a:ext uri="{FF2B5EF4-FFF2-40B4-BE49-F238E27FC236}">
                <a16:creationId xmlns:a16="http://schemas.microsoft.com/office/drawing/2014/main" id="{54789491-306A-42B6-BB12-14C8BAD406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738" y="1925145"/>
            <a:ext cx="5892895" cy="4419671"/>
          </a:xfrm>
          <a:prstGeom prst="rect">
            <a:avLst/>
          </a:prstGeom>
        </p:spPr>
      </p:pic>
      <p:pic>
        <p:nvPicPr>
          <p:cNvPr id="5" name="Grafik 4" descr="Ein Bild, das Fenster, drinnen, Gebäude enthält.&#10;&#10;Automatisch generierte Beschreibung">
            <a:extLst>
              <a:ext uri="{FF2B5EF4-FFF2-40B4-BE49-F238E27FC236}">
                <a16:creationId xmlns:a16="http://schemas.microsoft.com/office/drawing/2014/main" id="{6E96E93B-9802-4211-9346-1AE959130C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298" y="1925145"/>
            <a:ext cx="2987002" cy="224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93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65025FC-A005-4BD1-91E3-D88CD210D31C}"/>
              </a:ext>
            </a:extLst>
          </p:cNvPr>
          <p:cNvSpPr txBox="1">
            <a:spLocks/>
          </p:cNvSpPr>
          <p:nvPr/>
        </p:nvSpPr>
        <p:spPr bwMode="auto">
          <a:xfrm>
            <a:off x="1816100" y="179388"/>
            <a:ext cx="10107084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194D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de-DE" dirty="0"/>
              <a:t>Bemusterung: Innenausstattung</a:t>
            </a: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E17D0D8-DDF9-471C-ABA6-672BF4E29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14688" y="465826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63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E564AED-5621-43B7-A1D4-3244D85F7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0" y="261259"/>
            <a:ext cx="10273043" cy="5791198"/>
          </a:xfrm>
        </p:spPr>
        <p:txBody>
          <a:bodyPr/>
          <a:lstStyle/>
          <a:p>
            <a:r>
              <a:rPr lang="de-DE" sz="3600" dirty="0"/>
              <a:t>Vielen Dank für Ihr Interesse.</a:t>
            </a:r>
            <a:br>
              <a:rPr lang="de-DE" sz="3600" dirty="0"/>
            </a:b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/>
              <a:t/>
            </a:r>
            <a:br>
              <a:rPr lang="de-DE" sz="3600" dirty="0"/>
            </a:br>
            <a:r>
              <a:rPr lang="de-DE" sz="32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Weitere Informationen erhalten Sie unter:</a:t>
            </a:r>
            <a:br>
              <a:rPr lang="de-DE" sz="3200" b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de-DE" sz="3600" dirty="0"/>
              <a:t>www.mission-lebenshaus.de</a:t>
            </a:r>
            <a:br>
              <a:rPr lang="de-DE" sz="3600" dirty="0"/>
            </a:br>
            <a:r>
              <a:rPr lang="de-DE" sz="3600" dirty="0"/>
              <a:t>www.andreas-hospiz.de</a:t>
            </a:r>
            <a:br>
              <a:rPr lang="de-DE" sz="3600" dirty="0"/>
            </a:br>
            <a:r>
              <a:rPr lang="de-DE" sz="3600" dirty="0"/>
              <a:t/>
            </a:r>
            <a:br>
              <a:rPr lang="de-DE" sz="3600" dirty="0"/>
            </a:b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51909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5499B1-B539-4001-A110-BBEE80426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043" y="179388"/>
            <a:ext cx="10259141" cy="1325562"/>
          </a:xfrm>
        </p:spPr>
        <p:txBody>
          <a:bodyPr/>
          <a:lstStyle/>
          <a:p>
            <a:pPr algn="l"/>
            <a:r>
              <a:rPr lang="de-DE" dirty="0"/>
              <a:t>Die Hospize der mission:lebenshaus gGmbH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C14A4C-8821-4262-81AD-9731E074F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  <a:tabLst>
                <a:tab pos="1079500" algn="l"/>
              </a:tabLst>
            </a:pPr>
            <a:r>
              <a:rPr lang="de-DE" sz="3200" b="1" dirty="0"/>
              <a:t>2011</a:t>
            </a:r>
            <a:r>
              <a:rPr lang="de-DE" sz="3200" dirty="0"/>
              <a:t> 		Friedel-Orth-Hospiz in Jever</a:t>
            </a:r>
          </a:p>
          <a:p>
            <a:pPr marL="0" indent="0">
              <a:lnSpc>
                <a:spcPct val="100000"/>
              </a:lnSpc>
              <a:buNone/>
              <a:tabLst>
                <a:tab pos="1079500" algn="l"/>
              </a:tabLst>
            </a:pPr>
            <a:r>
              <a:rPr lang="de-DE" sz="3200" b="1" dirty="0"/>
              <a:t>2012</a:t>
            </a:r>
            <a:r>
              <a:rPr lang="de-DE" sz="3200" dirty="0"/>
              <a:t> 		Laurentius Hospiz in Falkenburg</a:t>
            </a:r>
          </a:p>
          <a:p>
            <a:pPr marL="0" indent="0">
              <a:lnSpc>
                <a:spcPct val="100000"/>
              </a:lnSpc>
              <a:buNone/>
              <a:tabLst>
                <a:tab pos="1079500" algn="l"/>
              </a:tabLst>
            </a:pPr>
            <a:r>
              <a:rPr lang="de-DE" sz="3200" b="1" dirty="0"/>
              <a:t>2014</a:t>
            </a:r>
            <a:r>
              <a:rPr lang="de-DE" sz="3200" dirty="0"/>
              <a:t> 		Kinder- und Jugendhospiz </a:t>
            </a:r>
            <a:br>
              <a:rPr lang="de-DE" sz="3200" dirty="0"/>
            </a:br>
            <a:r>
              <a:rPr lang="de-DE" sz="3200" dirty="0"/>
              <a:t>		Joshuas Engelreich in Wilhelmshaven</a:t>
            </a:r>
          </a:p>
          <a:p>
            <a:pPr marL="0" indent="0">
              <a:lnSpc>
                <a:spcPct val="100000"/>
              </a:lnSpc>
              <a:buNone/>
              <a:tabLst>
                <a:tab pos="1079500" algn="l"/>
              </a:tabLst>
            </a:pPr>
            <a:r>
              <a:rPr lang="de-DE" sz="3200" b="1" dirty="0"/>
              <a:t>2018</a:t>
            </a:r>
            <a:r>
              <a:rPr lang="de-DE" sz="3200" dirty="0"/>
              <a:t> 		Hospiz am Wattenmeer in Varel</a:t>
            </a:r>
          </a:p>
          <a:p>
            <a:pPr marL="0" indent="0">
              <a:lnSpc>
                <a:spcPct val="100000"/>
              </a:lnSpc>
              <a:buNone/>
              <a:tabLst>
                <a:tab pos="1079500" algn="l"/>
              </a:tabLst>
            </a:pPr>
            <a:r>
              <a:rPr lang="de-DE" sz="3200" b="1" dirty="0"/>
              <a:t>2021</a:t>
            </a:r>
            <a:r>
              <a:rPr lang="de-DE" sz="3200" dirty="0"/>
              <a:t>		Andreas-Hospiz in Bremen (geplant) </a:t>
            </a:r>
          </a:p>
          <a:p>
            <a:pPr marL="0" indent="0">
              <a:lnSpc>
                <a:spcPct val="100000"/>
              </a:lnSpc>
              <a:buNone/>
              <a:tabLst>
                <a:tab pos="1079500" algn="l"/>
              </a:tabLst>
            </a:pPr>
            <a:r>
              <a:rPr lang="de-DE" sz="3200" b="1" dirty="0"/>
              <a:t>2022</a:t>
            </a:r>
            <a:r>
              <a:rPr lang="de-DE" sz="3200" dirty="0"/>
              <a:t>		Haven Hospiz in Bremerhaven (geplant) </a:t>
            </a:r>
          </a:p>
        </p:txBody>
      </p:sp>
    </p:spTree>
    <p:extLst>
      <p:ext uri="{BB962C8B-B14F-4D97-AF65-F5344CB8AC3E}">
        <p14:creationId xmlns:p14="http://schemas.microsoft.com/office/powerpoint/2010/main" val="394022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5499B1-B539-4001-A110-BBEE80426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Weiteres in der mission:lebenshaus gGmbH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C14A4C-8821-4262-81AD-9731E074F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  <a:tabLst>
                <a:tab pos="1079500" algn="l"/>
              </a:tabLst>
            </a:pPr>
            <a:r>
              <a:rPr lang="de-DE" sz="3200" b="1" dirty="0"/>
              <a:t>2015	</a:t>
            </a:r>
            <a:r>
              <a:rPr lang="de-DE" sz="3200" dirty="0"/>
              <a:t>	hospiz:bildung</a:t>
            </a:r>
          </a:p>
          <a:p>
            <a:pPr marL="0" indent="0">
              <a:lnSpc>
                <a:spcPct val="100000"/>
              </a:lnSpc>
              <a:buNone/>
              <a:tabLst>
                <a:tab pos="1079500" algn="l"/>
              </a:tabLst>
            </a:pPr>
            <a:endParaRPr lang="de-DE" sz="3200" dirty="0"/>
          </a:p>
          <a:p>
            <a:pPr marL="0" indent="0">
              <a:lnSpc>
                <a:spcPct val="100000"/>
              </a:lnSpc>
              <a:buNone/>
              <a:tabLst>
                <a:tab pos="1079500" algn="l"/>
              </a:tabLst>
            </a:pPr>
            <a:r>
              <a:rPr lang="de-DE" sz="3200" b="1" dirty="0"/>
              <a:t>2017	</a:t>
            </a:r>
            <a:r>
              <a:rPr lang="de-DE" sz="3200" dirty="0"/>
              <a:t>	Haus der Hospiz- und Palliativarbeit </a:t>
            </a:r>
            <a:br>
              <a:rPr lang="de-DE" sz="3200" dirty="0"/>
            </a:br>
            <a:r>
              <a:rPr lang="de-DE" sz="3200" dirty="0"/>
              <a:t>		„Am Jadebusen“ gGmbH</a:t>
            </a:r>
          </a:p>
          <a:p>
            <a:pPr marL="0" indent="0">
              <a:lnSpc>
                <a:spcPct val="100000"/>
              </a:lnSpc>
              <a:buNone/>
              <a:tabLst>
                <a:tab pos="1079500" algn="l"/>
              </a:tabLst>
            </a:pPr>
            <a:r>
              <a:rPr lang="de-DE" sz="3200" b="1" dirty="0"/>
              <a:t>2018	</a:t>
            </a:r>
            <a:r>
              <a:rPr lang="de-DE" sz="3200" dirty="0"/>
              <a:t>	Palliative Care Team Wilhelmshaven/ 			Friesland gGmbH (PCT)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126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114C19-A4D5-46DD-8536-26BF5E14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424" y="179388"/>
            <a:ext cx="10330760" cy="1325562"/>
          </a:xfrm>
        </p:spPr>
        <p:txBody>
          <a:bodyPr/>
          <a:lstStyle/>
          <a:p>
            <a:pPr algn="l"/>
            <a:r>
              <a:rPr lang="de-DE" dirty="0"/>
              <a:t>Unsere hospizliche Haltung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FC5632-BFA3-4B23-9061-1E974FDEF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7675" indent="-447675" rtl="0">
              <a:buSzPts val="1900"/>
              <a:buFont typeface="Wingdings" panose="05000000000000000000" pitchFamily="2" charset="2"/>
              <a:buChar char="§"/>
            </a:pPr>
            <a:r>
              <a:rPr lang="de-DE" sz="3200" b="0" i="0" u="none" strike="noStrike" kern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Tod als Teil des Lebens </a:t>
            </a:r>
          </a:p>
          <a:p>
            <a:pPr marL="447675" indent="-447675" rtl="0">
              <a:buSzPts val="1900"/>
              <a:buFont typeface="Wingdings" panose="05000000000000000000" pitchFamily="2" charset="2"/>
              <a:buChar char="§"/>
            </a:pPr>
            <a:r>
              <a:rPr lang="de-DE" sz="3200" b="0" i="0" u="none" strike="noStrike" kern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Vier Dimensionen hospizlicher Arbeit: physisch, psychisch, sozial, spirituell</a:t>
            </a:r>
          </a:p>
          <a:p>
            <a:pPr marL="447675" indent="-447675" rtl="0">
              <a:buSzPts val="1900"/>
              <a:buFont typeface="Wingdings" panose="05000000000000000000" pitchFamily="2" charset="2"/>
              <a:buChar char="§"/>
            </a:pPr>
            <a:r>
              <a:rPr lang="de-DE" sz="3200" b="0" i="0" u="none" strike="noStrike" kern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Der Gast steht im Mittelpunkt: Ärztliche und pflegerische Versorgung und Begleitung sowie komplementäre Betreuung</a:t>
            </a:r>
          </a:p>
          <a:p>
            <a:pPr marL="447675" indent="-447675" rtl="0">
              <a:buSzPts val="1900"/>
              <a:buFont typeface="Wingdings" panose="05000000000000000000" pitchFamily="2" charset="2"/>
              <a:buChar char="§"/>
            </a:pPr>
            <a:r>
              <a:rPr lang="de-DE" sz="3200" b="0" i="0" u="none" strike="noStrike" kern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Unterstützung, Beratung und Begleitung der Zugehörigen, auch über den Tod des Gastes hinaus</a:t>
            </a:r>
          </a:p>
        </p:txBody>
      </p:sp>
    </p:spTree>
    <p:extLst>
      <p:ext uri="{BB962C8B-B14F-4D97-AF65-F5344CB8AC3E}">
        <p14:creationId xmlns:p14="http://schemas.microsoft.com/office/powerpoint/2010/main" val="4291543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114C19-A4D5-46DD-8536-26BF5E14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43" y="179388"/>
            <a:ext cx="10563941" cy="1325562"/>
          </a:xfrm>
        </p:spPr>
        <p:txBody>
          <a:bodyPr/>
          <a:lstStyle/>
          <a:p>
            <a:pPr algn="l"/>
            <a:r>
              <a:rPr lang="de-DE" dirty="0"/>
              <a:t>Unsere Gäste im stationären Hospiz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FC5632-BFA3-4B23-9061-1E974FDEF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indent="-360363"/>
            <a:r>
              <a:rPr lang="de-DE" sz="3200" i="0" u="none" strike="noStrike" kern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Ab 17 Jahren</a:t>
            </a:r>
          </a:p>
          <a:p>
            <a:pPr marL="360363" indent="-360363"/>
            <a:r>
              <a:rPr lang="de-DE" sz="3200" b="0" i="0" u="none" strike="noStrike" kern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Lebensverkürzende Erkrankung mit einer voraussichtlichen Lebenszeit </a:t>
            </a:r>
            <a:br>
              <a:rPr lang="de-DE" sz="3200" b="0" i="0" u="none" strike="noStrike" kern="1200" baseline="0" dirty="0">
                <a:solidFill>
                  <a:srgbClr val="595959"/>
                </a:solidFill>
                <a:latin typeface="Calibri" panose="020F0502020204030204" pitchFamily="34" charset="0"/>
              </a:rPr>
            </a:br>
            <a:r>
              <a:rPr lang="de-DE" sz="3200" b="0" i="0" u="none" strike="noStrike" kern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von wenigen Tagen, Wochen oder Monaten</a:t>
            </a:r>
          </a:p>
          <a:p>
            <a:pPr marL="360363" indent="-360363"/>
            <a:r>
              <a:rPr lang="de-DE" sz="3200" b="0" i="0" u="none" strike="noStrike" kern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Ärztliche Notwendigkeitsbescheinigung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2097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65025FC-A005-4BD1-91E3-D88CD210D31C}"/>
              </a:ext>
            </a:extLst>
          </p:cNvPr>
          <p:cNvSpPr txBox="1">
            <a:spLocks/>
          </p:cNvSpPr>
          <p:nvPr/>
        </p:nvSpPr>
        <p:spPr bwMode="auto">
          <a:xfrm>
            <a:off x="1816100" y="179388"/>
            <a:ext cx="10107084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194D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de-DE" dirty="0"/>
              <a:t>Baustellenfoto: Außenansicht</a:t>
            </a:r>
          </a:p>
        </p:txBody>
      </p:sp>
      <p:pic>
        <p:nvPicPr>
          <p:cNvPr id="3" name="Grafik 2" descr="Ein Bild, das Himmel, draußen, Gras enthält.&#10;&#10;Automatisch generierte Beschreibung">
            <a:extLst>
              <a:ext uri="{FF2B5EF4-FFF2-40B4-BE49-F238E27FC236}">
                <a16:creationId xmlns:a16="http://schemas.microsoft.com/office/drawing/2014/main" id="{FFDB95F3-178B-4EED-8AE8-1AFF3BA9A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27619"/>
          <a:stretch/>
        </p:blipFill>
        <p:spPr>
          <a:xfrm>
            <a:off x="1932214" y="1504950"/>
            <a:ext cx="9144000" cy="427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68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0910EA-64E1-420D-B004-3B5C96B29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101" y="235980"/>
            <a:ext cx="10107084" cy="1325562"/>
          </a:xfrm>
        </p:spPr>
        <p:txBody>
          <a:bodyPr/>
          <a:lstStyle/>
          <a:p>
            <a:pPr algn="l"/>
            <a:r>
              <a:rPr lang="de-DE" dirty="0"/>
              <a:t>Das Andreas-Hospiz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D912629-9420-4A12-BFB7-441451325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1" t="18405" r="37694" b="11320"/>
          <a:stretch/>
        </p:blipFill>
        <p:spPr>
          <a:xfrm>
            <a:off x="6372781" y="1504950"/>
            <a:ext cx="5322013" cy="4577922"/>
          </a:xfrm>
          <a:prstGeom prst="rect">
            <a:avLst/>
          </a:prstGeom>
        </p:spPr>
      </p:pic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9C76D7E1-8F87-4F91-BD49-768363D92912}"/>
              </a:ext>
            </a:extLst>
          </p:cNvPr>
          <p:cNvSpPr txBox="1">
            <a:spLocks/>
          </p:cNvSpPr>
          <p:nvPr/>
        </p:nvSpPr>
        <p:spPr bwMode="auto">
          <a:xfrm>
            <a:off x="1816101" y="1504951"/>
            <a:ext cx="4708524" cy="432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194D9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145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194D9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300"/>
              </a:spcAft>
              <a:buClr>
                <a:srgbClr val="0194D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7280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194D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21600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0194D9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ct val="100000"/>
              </a:lnSpc>
            </a:pPr>
            <a:r>
              <a:rPr lang="de-DE" sz="2800" dirty="0">
                <a:solidFill>
                  <a:schemeClr val="tx2"/>
                </a:solidFill>
              </a:rPr>
              <a:t>Geplanter Start ab dem </a:t>
            </a:r>
            <a:br>
              <a:rPr lang="de-DE" sz="2800" dirty="0">
                <a:solidFill>
                  <a:schemeClr val="tx2"/>
                </a:solidFill>
              </a:rPr>
            </a:br>
            <a:r>
              <a:rPr lang="de-DE" sz="2800" dirty="0">
                <a:solidFill>
                  <a:schemeClr val="tx2"/>
                </a:solidFill>
              </a:rPr>
              <a:t>12. November 2021 </a:t>
            </a:r>
          </a:p>
          <a:p>
            <a:pPr marL="266700" indent="-266700">
              <a:lnSpc>
                <a:spcPct val="100000"/>
              </a:lnSpc>
            </a:pPr>
            <a:r>
              <a:rPr lang="de-DE" sz="2800" dirty="0">
                <a:solidFill>
                  <a:schemeClr val="tx2"/>
                </a:solidFill>
              </a:rPr>
              <a:t>in Bremen Horn-</a:t>
            </a:r>
            <a:r>
              <a:rPr lang="de-DE" sz="2800" dirty="0" err="1">
                <a:solidFill>
                  <a:schemeClr val="tx2"/>
                </a:solidFill>
              </a:rPr>
              <a:t>Lehe</a:t>
            </a:r>
            <a:endParaRPr lang="de-DE" sz="2800" dirty="0">
              <a:solidFill>
                <a:schemeClr val="tx2"/>
              </a:solidFill>
            </a:endParaRPr>
          </a:p>
          <a:p>
            <a:pPr marL="266700" indent="-266700">
              <a:lnSpc>
                <a:spcPct val="100000"/>
              </a:lnSpc>
            </a:pPr>
            <a:r>
              <a:rPr lang="de-DE" sz="2800" dirty="0">
                <a:solidFill>
                  <a:schemeClr val="tx2"/>
                </a:solidFill>
              </a:rPr>
              <a:t>8 Gastzimmer, davon </a:t>
            </a:r>
            <a:br>
              <a:rPr lang="de-DE" sz="2800" dirty="0">
                <a:solidFill>
                  <a:schemeClr val="tx2"/>
                </a:solidFill>
              </a:rPr>
            </a:br>
            <a:r>
              <a:rPr lang="de-DE" sz="2800" dirty="0">
                <a:solidFill>
                  <a:schemeClr val="tx2"/>
                </a:solidFill>
              </a:rPr>
              <a:t>ein Familienappartement</a:t>
            </a:r>
          </a:p>
          <a:p>
            <a:pPr marL="266700" indent="-266700">
              <a:lnSpc>
                <a:spcPct val="100000"/>
              </a:lnSpc>
            </a:pPr>
            <a:r>
              <a:rPr lang="de-DE" sz="2800" dirty="0">
                <a:solidFill>
                  <a:schemeClr val="tx2"/>
                </a:solidFill>
              </a:rPr>
              <a:t>1 Zugehörigenzimmer</a:t>
            </a:r>
          </a:p>
        </p:txBody>
      </p:sp>
    </p:spTree>
    <p:extLst>
      <p:ext uri="{BB962C8B-B14F-4D97-AF65-F5344CB8AC3E}">
        <p14:creationId xmlns:p14="http://schemas.microsoft.com/office/powerpoint/2010/main" val="1872049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064551-C97E-4513-BF9C-E0ACF16FB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1" y="179388"/>
            <a:ext cx="10043583" cy="1325562"/>
          </a:xfrm>
        </p:spPr>
        <p:txBody>
          <a:bodyPr/>
          <a:lstStyle/>
          <a:p>
            <a:pPr algn="l"/>
            <a:r>
              <a:rPr lang="de-DE" dirty="0"/>
              <a:t>Grundriss</a:t>
            </a:r>
          </a:p>
        </p:txBody>
      </p:sp>
      <p:pic>
        <p:nvPicPr>
          <p:cNvPr id="5" name="Inhaltsplatzhalter 4">
            <a:hlinkClick r:id="rId2" action="ppaction://hlinkfile"/>
            <a:extLst>
              <a:ext uri="{FF2B5EF4-FFF2-40B4-BE49-F238E27FC236}">
                <a16:creationId xmlns:a16="http://schemas.microsoft.com/office/drawing/2014/main" id="{046E5271-81E9-47BC-9B8A-78C512FD8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99" y="1359819"/>
            <a:ext cx="9426343" cy="4902869"/>
          </a:xfrm>
        </p:spPr>
      </p:pic>
    </p:spTree>
    <p:extLst>
      <p:ext uri="{BB962C8B-B14F-4D97-AF65-F5344CB8AC3E}">
        <p14:creationId xmlns:p14="http://schemas.microsoft.com/office/powerpoint/2010/main" val="16199727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Rot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enutzerdefiniert 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4.potx" id="{E88C3AE6-935D-4F3E-98FB-ADBE09E37296}" vid="{702553AA-59B0-465F-8444-939DAA5066C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 ML_Vorlage</Template>
  <TotalTime>0</TotalTime>
  <Words>492</Words>
  <Application>Microsoft Office PowerPoint</Application>
  <PresentationFormat>Breitbild</PresentationFormat>
  <Paragraphs>91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Larissa</vt:lpstr>
      <vt:lpstr>PowerPoint-Präsentation</vt:lpstr>
      <vt:lpstr>Die mission:lebenshaus gGmbH</vt:lpstr>
      <vt:lpstr>Die Hospize der mission:lebenshaus gGmbH</vt:lpstr>
      <vt:lpstr>Weiteres in der mission:lebenshaus gGmbH</vt:lpstr>
      <vt:lpstr>Unsere hospizliche Haltung</vt:lpstr>
      <vt:lpstr>Unsere Gäste im stationären Hospiz</vt:lpstr>
      <vt:lpstr>PowerPoint-Präsentation</vt:lpstr>
      <vt:lpstr>Das Andreas-Hospiz</vt:lpstr>
      <vt:lpstr>Grundriss</vt:lpstr>
      <vt:lpstr>Grundriss</vt:lpstr>
      <vt:lpstr>Familienappartement</vt:lpstr>
      <vt:lpstr>Außenanlage</vt:lpstr>
      <vt:lpstr>Mitarbeiter*innen im Andreas-Hospiz  </vt:lpstr>
      <vt:lpstr>Ehrenamtlich Mitarbeitende</vt:lpstr>
      <vt:lpstr>Kooperationen und Netzwerkarbeit</vt:lpstr>
      <vt:lpstr>Bedarfssätze</vt:lpstr>
      <vt:lpstr>Fehlende Kostenübernahmen</vt:lpstr>
      <vt:lpstr>Unterstützungsmöglichkeiten</vt:lpstr>
      <vt:lpstr>Baustellenfotos: Außenansicht</vt:lpstr>
      <vt:lpstr>Baustellenfotos: Gastzimmer</vt:lpstr>
      <vt:lpstr>Baustellenfotos: Gastzimmer</vt:lpstr>
      <vt:lpstr>Baustellenfotos: Wohnküche</vt:lpstr>
      <vt:lpstr>Baustellenfotos: Flur Ebene 1</vt:lpstr>
      <vt:lpstr>Baustellenfotos: Dienstzimmer / Büros</vt:lpstr>
      <vt:lpstr>Baustellenfotos: Raum der Stille </vt:lpstr>
      <vt:lpstr>PowerPoint-Präsentation</vt:lpstr>
      <vt:lpstr>Vielen Dank für Ihr Interesse.   Weitere Informationen erhalten Sie unter: www.mission-lebenshaus.de www.andreas-hospiz.de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m:l</dc:creator>
  <cp:lastModifiedBy>Gagelmann, Maren (OA Horn-Lehe)</cp:lastModifiedBy>
  <cp:revision>165</cp:revision>
  <dcterms:created xsi:type="dcterms:W3CDTF">2018-02-04T11:53:39Z</dcterms:created>
  <dcterms:modified xsi:type="dcterms:W3CDTF">2021-11-19T08:59:44Z</dcterms:modified>
</cp:coreProperties>
</file>