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34" r:id="rId3"/>
    <p:sldId id="270" r:id="rId4"/>
    <p:sldId id="335" r:id="rId5"/>
    <p:sldId id="336" r:id="rId6"/>
    <p:sldId id="326" r:id="rId7"/>
    <p:sldId id="337" r:id="rId8"/>
    <p:sldId id="338" r:id="rId9"/>
    <p:sldId id="320" r:id="rId10"/>
  </p:sldIdLst>
  <p:sldSz cx="12192000" cy="6858000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4135" userDrawn="1">
          <p15:clr>
            <a:srgbClr val="A4A3A4"/>
          </p15:clr>
        </p15:guide>
        <p15:guide id="5" orient="horz" pos="3861" userDrawn="1">
          <p15:clr>
            <a:srgbClr val="A4A3A4"/>
          </p15:clr>
        </p15:guide>
        <p15:guide id="6" orient="horz" pos="799" userDrawn="1">
          <p15:clr>
            <a:srgbClr val="A4A3A4"/>
          </p15:clr>
        </p15:guide>
        <p15:guide id="7" orient="horz" pos="1230" userDrawn="1">
          <p15:clr>
            <a:srgbClr val="A4A3A4"/>
          </p15:clr>
        </p15:guide>
        <p15:guide id="8" orient="horz" pos="4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F7860D-F105-9F9C-CF2F-D991D564CE87}" name="Annelie Dau" initials="AD" userId="S-1-5-21-152431195-2671575085-543160573-11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37B"/>
    <a:srgbClr val="FF3399"/>
    <a:srgbClr val="1D4230"/>
    <a:srgbClr val="F4EED8"/>
    <a:srgbClr val="F8F4E6"/>
    <a:srgbClr val="F2E9CD"/>
    <a:srgbClr val="000000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82" y="77"/>
      </p:cViewPr>
      <p:guideLst>
        <p:guide pos="778"/>
        <p:guide orient="horz" pos="2160"/>
        <p:guide pos="7469"/>
        <p:guide pos="4135"/>
        <p:guide orient="horz" pos="3861"/>
        <p:guide orient="horz" pos="799"/>
        <p:guide orient="horz" pos="1230"/>
        <p:guide orient="horz" pos="40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60543F-C6AC-4A94-9181-2A0B47128E40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4411EF-09CB-4E62-A9ED-59F7AB2BB401}" type="datetime1">
              <a:rPr lang="de-DE" smtClean="0"/>
              <a:t>19.02.2026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Textmasterformate durch Klicken bearbeiten</a:t>
            </a:r>
            <a:endParaRPr lang="en-US"/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D058F8EF-9461-4DB5-8DE8-65F0C8AF5E0D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7E98F-492F-20A0-1ADA-F43983E59209}"/>
              </a:ext>
            </a:extLst>
          </p:cNvPr>
          <p:cNvSpPr/>
          <p:nvPr userDrawn="1"/>
        </p:nvSpPr>
        <p:spPr>
          <a:xfrm>
            <a:off x="156" y="0"/>
            <a:ext cx="900000" cy="6858000"/>
          </a:xfrm>
          <a:prstGeom prst="rect">
            <a:avLst/>
          </a:prstGeom>
          <a:solidFill>
            <a:srgbClr val="1D4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516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4B84E5B-C9E8-4DB6-BA34-0E271B709DFA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5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50C74D-3EC7-4807-8009-B91685601A76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0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5E3BD6-493E-4773-AC13-EE70A9E3F498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18B76-3D47-40C3-B678-8969E3806FFF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0691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D334EC-5459-4A98-AF88-01FD6D7BAF68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1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F56688-ED28-473C-871E-9EEF4BB0D1F0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86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110680-7D80-41F3-804A-113A4CB11D73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55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7F7112-C41D-45A5-B762-BC15064583EE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69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18B76-3D47-40C3-B678-8969E3806FFF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731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18B76-3D47-40C3-B678-8969E3806FFF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4709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6" y="0"/>
            <a:ext cx="900000" cy="6858000"/>
          </a:xfrm>
          <a:prstGeom prst="rect">
            <a:avLst/>
          </a:prstGeom>
          <a:solidFill>
            <a:srgbClr val="1D4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C5518B76-3D47-40C3-B678-8969E3806FFF}" type="datetime1">
              <a:rPr lang="de-DE" smtClean="0"/>
              <a:t>19.02.2026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41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8F138D-FDDE-133C-8AB9-158C5854B5C7}"/>
              </a:ext>
            </a:extLst>
          </p:cNvPr>
          <p:cNvSpPr/>
          <p:nvPr/>
        </p:nvSpPr>
        <p:spPr>
          <a:xfrm>
            <a:off x="5765850" y="0"/>
            <a:ext cx="6426150" cy="6858000"/>
          </a:xfrm>
          <a:prstGeom prst="rect">
            <a:avLst/>
          </a:prstGeom>
          <a:solidFill>
            <a:srgbClr val="1D4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611803"/>
            <a:ext cx="6096001" cy="3467954"/>
          </a:xfrm>
        </p:spPr>
        <p:txBody>
          <a:bodyPr rtlCol="0">
            <a:normAutofit/>
          </a:bodyPr>
          <a:lstStyle/>
          <a:p>
            <a:pPr algn="ctr"/>
            <a:r>
              <a:rPr lang="de-DE" b="1" i="0" dirty="0" err="1">
                <a:solidFill>
                  <a:srgbClr val="F2E9CD"/>
                </a:solidFill>
                <a:effectLst/>
                <a:latin typeface="Unit"/>
              </a:rPr>
              <a:t>botanika</a:t>
            </a:r>
            <a:br>
              <a:rPr lang="de-DE" b="1" i="0" dirty="0">
                <a:solidFill>
                  <a:srgbClr val="F2E9CD"/>
                </a:solidFill>
                <a:effectLst/>
                <a:latin typeface="Unit"/>
              </a:rPr>
            </a:br>
            <a:r>
              <a:rPr lang="de" b="1" dirty="0">
                <a:solidFill>
                  <a:srgbClr val="F2E9CD"/>
                </a:solidFill>
                <a:latin typeface="Unit"/>
              </a:rPr>
              <a:t>GmbH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72739"/>
            <a:ext cx="6096001" cy="1021498"/>
          </a:xfrm>
        </p:spPr>
        <p:txBody>
          <a:bodyPr rtlCol="0">
            <a:normAutofit/>
          </a:bodyPr>
          <a:lstStyle/>
          <a:p>
            <a:pPr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F2E9CD"/>
                </a:solidFill>
                <a:latin typeface="Unit"/>
              </a:rPr>
              <a:t>Öffentliche S</a:t>
            </a:r>
            <a:r>
              <a:rPr lang="de" sz="2400" dirty="0">
                <a:solidFill>
                  <a:srgbClr val="F2E9CD"/>
                </a:solidFill>
                <a:latin typeface="Unit"/>
              </a:rPr>
              <a:t>itzung des Beirates Horn-Lehe</a:t>
            </a:r>
          </a:p>
          <a:p>
            <a:pPr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" sz="2400" dirty="0">
                <a:solidFill>
                  <a:srgbClr val="F2E9CD"/>
                </a:solidFill>
                <a:latin typeface="Unit"/>
              </a:rPr>
              <a:t>19. Februar 2026, 19:00 Uhr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B0F951-44B4-47E9-ED24-C1DA9C3B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9" y="0"/>
            <a:ext cx="4915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17769-5CC0-A8ED-3287-CF6D6CADC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FE972A33-4033-26FA-1CDB-FA180F32A130}"/>
              </a:ext>
            </a:extLst>
          </p:cNvPr>
          <p:cNvSpPr txBox="1">
            <a:spLocks/>
          </p:cNvSpPr>
          <p:nvPr/>
        </p:nvSpPr>
        <p:spPr>
          <a:xfrm>
            <a:off x="1235075" y="1026943"/>
            <a:ext cx="10621963" cy="5493434"/>
          </a:xfrm>
          <a:prstGeom prst="rect">
            <a:avLst/>
          </a:prstGeom>
          <a:solidFill>
            <a:srgbClr val="F4EED8"/>
          </a:solidFill>
          <a:ln w="1397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de-DE" sz="1300" b="1" dirty="0">
              <a:solidFill>
                <a:srgbClr val="CB237B"/>
              </a:solidFill>
              <a:latin typeface="Unit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„botanika – die Zukunft von Bremens Entdeckerwelt als Touristenattraktion mit interaktiven Tourguides, als beliebter Außentraustandort, mit einem </a:t>
            </a:r>
            <a:r>
              <a:rPr lang="de-DE" sz="1600" b="1" dirty="0" err="1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Minizoo</a:t>
            </a: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 als Besuchermagnet, als außerschulischer Lernort und einem neuen Besucherrekord im Jahr 2025“ 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Daten und Fakten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Gästezahl insgesamt: 		</a:t>
            </a: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135.000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Veranstaltungen Grüne Schule:	</a:t>
            </a: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750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Standesamtliche Trauungen: 		</a:t>
            </a: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130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Teamgröße in VZE:	</a:t>
            </a: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		19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Rhododendronsammlung Bremen: </a:t>
            </a: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	ca. 600 Arten, 3.000 Sorten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davon in der botanika:		</a:t>
            </a: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ca. 300 Arten, 500 Sorten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08F3FE-0725-6E89-0C06-2B674518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4" y="337624"/>
            <a:ext cx="10621963" cy="492370"/>
          </a:xfrm>
          <a:solidFill>
            <a:srgbClr val="F4EE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de-DE" sz="2000" b="1" dirty="0">
                <a:solidFill>
                  <a:srgbClr val="1D4230"/>
                </a:solidFill>
                <a:latin typeface="Unit"/>
              </a:rPr>
              <a:t>Ankündigung in der Tagesordnung</a:t>
            </a:r>
          </a:p>
        </p:txBody>
      </p:sp>
    </p:spTree>
    <p:extLst>
      <p:ext uri="{BB962C8B-B14F-4D97-AF65-F5344CB8AC3E}">
        <p14:creationId xmlns:p14="http://schemas.microsoft.com/office/powerpoint/2010/main" val="277907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FB8A1C8F-7B97-A863-B6F4-A51E681F402B}"/>
              </a:ext>
            </a:extLst>
          </p:cNvPr>
          <p:cNvSpPr txBox="1">
            <a:spLocks/>
          </p:cNvSpPr>
          <p:nvPr/>
        </p:nvSpPr>
        <p:spPr>
          <a:xfrm>
            <a:off x="1235073" y="1026942"/>
            <a:ext cx="10621963" cy="5493434"/>
          </a:xfrm>
          <a:prstGeom prst="rect">
            <a:avLst/>
          </a:prstGeom>
          <a:solidFill>
            <a:srgbClr val="F4EED8"/>
          </a:solidFill>
          <a:ln w="1397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2400"/>
              </a:spcBef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Das wurde umgesetzt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Digitale Führungen durch die botanika, darunter eine audiodeskriptive Führung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Infostation zu den Weißhandgibbons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Maßnahmen zur Optimierung der Barrierefreiheit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Einzug asiatischer Zwergotter im Jahr 2024 mit Nachwuchs im Jahr 2025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Vergrößerung der Terrasse des Restaurants Bloom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Installation einer PV-Anlage auf dem Dach Entdeckerzentrum und Bloom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Betrieb Hofgartenimbiss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Erneuerung der Gebäudeleittechnik im gesamten Haus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botanika leuchtet – Lichtinstallationen während der Wintermonate 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endParaRPr lang="de-DE" sz="1600" b="1" dirty="0">
              <a:solidFill>
                <a:srgbClr val="1D4230"/>
              </a:solidFill>
              <a:latin typeface="Unit"/>
              <a:cs typeface="Arial" panose="020B060402020202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DD4E54-081E-7E43-5CD2-86CF9467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4" y="337624"/>
            <a:ext cx="10621963" cy="492370"/>
          </a:xfrm>
          <a:solidFill>
            <a:srgbClr val="F4EE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de-DE" sz="2000" b="1" dirty="0">
                <a:solidFill>
                  <a:srgbClr val="1D4230"/>
                </a:solidFill>
                <a:latin typeface="Unit"/>
              </a:rPr>
              <a:t>Neuerungen 2023 - 2025</a:t>
            </a:r>
          </a:p>
        </p:txBody>
      </p:sp>
    </p:spTree>
    <p:extLst>
      <p:ext uri="{BB962C8B-B14F-4D97-AF65-F5344CB8AC3E}">
        <p14:creationId xmlns:p14="http://schemas.microsoft.com/office/powerpoint/2010/main" val="74853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DA4FD-39CD-430C-C21C-38BF5F83E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C3F744ED-B9BA-5AA1-B16B-6BBA2D05CAC5}"/>
              </a:ext>
            </a:extLst>
          </p:cNvPr>
          <p:cNvSpPr txBox="1">
            <a:spLocks/>
          </p:cNvSpPr>
          <p:nvPr/>
        </p:nvSpPr>
        <p:spPr>
          <a:xfrm>
            <a:off x="1235074" y="1026942"/>
            <a:ext cx="10621963" cy="5678658"/>
          </a:xfrm>
          <a:prstGeom prst="rect">
            <a:avLst/>
          </a:prstGeom>
          <a:solidFill>
            <a:srgbClr val="F4EED8"/>
          </a:solidFill>
          <a:ln w="1397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Das wird umgesetzt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Weitere Maßnahmen zur Optimierung der Barrierefreiheit 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Erneuerung Kühlzellen, Küche, Tresen im Restaurant Bloom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Beet-Sanierung im Japanischen Garten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Installation Fassaden-PV-Anlage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Erneuerung des Blockheizkraftwerkes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Neue Schattierung/Wärmeschirm in Borneo und Himalaya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Energetische Optimierung der Wärmeverteilung und Beleuchtung in Borneo und im Tropenhaus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Planung, Bau und Installation von 5 neuen Highlight-Exponaten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Intensivierung der überregionalen Werbung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10 Jahre Friedens-Buddha im Jahr 2027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endParaRPr lang="de-DE" sz="1600" b="1" dirty="0">
              <a:solidFill>
                <a:srgbClr val="1D4230"/>
              </a:solidFill>
              <a:latin typeface="Unit"/>
              <a:cs typeface="Arial" panose="020B060402020202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58DA73E-65F8-37EB-35EB-7FE1F97F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4" y="337624"/>
            <a:ext cx="10621963" cy="492370"/>
          </a:xfrm>
          <a:solidFill>
            <a:srgbClr val="F4EE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de-DE" sz="2000" b="1" dirty="0">
                <a:solidFill>
                  <a:srgbClr val="1D4230"/>
                </a:solidFill>
                <a:latin typeface="Unit"/>
              </a:rPr>
              <a:t>Neuerungen 2026 - 2027</a:t>
            </a:r>
          </a:p>
        </p:txBody>
      </p:sp>
    </p:spTree>
    <p:extLst>
      <p:ext uri="{BB962C8B-B14F-4D97-AF65-F5344CB8AC3E}">
        <p14:creationId xmlns:p14="http://schemas.microsoft.com/office/powerpoint/2010/main" val="356574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E3B4B-582C-9C98-B6C1-6F7BB9F37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EC0BE089-760B-14F9-BDC6-5FD6CB7793C8}"/>
              </a:ext>
            </a:extLst>
          </p:cNvPr>
          <p:cNvSpPr txBox="1">
            <a:spLocks/>
          </p:cNvSpPr>
          <p:nvPr/>
        </p:nvSpPr>
        <p:spPr>
          <a:xfrm>
            <a:off x="1235074" y="1026942"/>
            <a:ext cx="10621963" cy="5493434"/>
          </a:xfrm>
          <a:prstGeom prst="rect">
            <a:avLst/>
          </a:prstGeom>
          <a:solidFill>
            <a:srgbClr val="F4EED8"/>
          </a:solidFill>
          <a:ln w="1397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2400"/>
              </a:spcBef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Kontinuierliche Pflege, Wartung und Instandhaltung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Pflege der Pflanzen durch die Stiftung Bremer Rhododendronpark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Wartung- und Instandhaltung der Technik durch Fremdfirmen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Steuerung der Arbeiten durch technische und gärtnerische Leitung </a:t>
            </a:r>
            <a:b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der Stiftung Bremer Rhododendronpark und des Technikteams der botanika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Erneuerung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Blockheizkraftwerk, Schattierung/Wärmeschirm in Borneo und Himalaya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Kühlzellen, Küche, Tresen im Restaurant Bloom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Erweiterung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Highlight-Exponate, Automatiktüren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Fassaden-PV-Anlage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EBF928-C0A4-25FB-0763-C7520A82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3" y="337624"/>
            <a:ext cx="10621963" cy="492370"/>
          </a:xfrm>
          <a:solidFill>
            <a:srgbClr val="F4EE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de-DE" sz="2000" b="1" dirty="0">
                <a:solidFill>
                  <a:srgbClr val="1D4230"/>
                </a:solidFill>
                <a:latin typeface="Unit"/>
              </a:rPr>
              <a:t>Erforderliche Wartungs- und Instandsetzungsmaßnahmen</a:t>
            </a:r>
          </a:p>
        </p:txBody>
      </p:sp>
    </p:spTree>
    <p:extLst>
      <p:ext uri="{BB962C8B-B14F-4D97-AF65-F5344CB8AC3E}">
        <p14:creationId xmlns:p14="http://schemas.microsoft.com/office/powerpoint/2010/main" val="273255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1A82-E89E-0937-AB6E-D9279C6FA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40C4E7-B01D-BD12-A8BC-A4EA08CA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337624"/>
            <a:ext cx="10621962" cy="492370"/>
          </a:xfrm>
          <a:solidFill>
            <a:srgbClr val="F4EE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de-DE" sz="2000" b="1" dirty="0">
                <a:solidFill>
                  <a:srgbClr val="1D4230"/>
                </a:solidFill>
                <a:latin typeface="Unit"/>
              </a:rPr>
              <a:t>Finanzierungssystematik 2025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9ABE8FED-73EB-86E6-AD23-E90ACEFAC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026943"/>
            <a:ext cx="10621963" cy="5493434"/>
          </a:xfrm>
          <a:solidFill>
            <a:srgbClr val="F4EE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18034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600" b="1" dirty="0">
                <a:solidFill>
                  <a:srgbClr val="CB237B"/>
                </a:solidFill>
                <a:effectLst/>
                <a:latin typeface="Unit"/>
                <a:ea typeface="Times New Roman" panose="02020603050405020304" pitchFamily="18" charset="0"/>
                <a:cs typeface="Times New Roman" panose="02020603050405020304" pitchFamily="18" charset="0"/>
              </a:rPr>
              <a:t>Eigene Einnahmen aus Geschäftstätigkeit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Ticketing, Verkäufe Shop und Gastro, Veranstaltungen, Grüne Schule, Pachteinnahmen, Spenden, Zinserträge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rd. 1.800.000 €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Zuwendungen und Unterstützung laufender Betrieb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rd. 1.250.000 €, dazu Restmittel aus den Vorjahren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insbesondere Umwelt- und Bildungsressort, Wirtschaftsressort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Sanierung und Erneuerung</a:t>
            </a:r>
          </a:p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D423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10" normalizeH="0" baseline="0" noProof="0" dirty="0">
                <a:ln>
                  <a:noFill/>
                </a:ln>
                <a:solidFill>
                  <a:srgbClr val="1D4230"/>
                </a:solidFill>
                <a:effectLst/>
                <a:uLnTx/>
                <a:uFillTx/>
                <a:latin typeface="Unit"/>
                <a:ea typeface="+mn-ea"/>
                <a:cs typeface="Arial" panose="020B0604020202020204" pitchFamily="34" charset="0"/>
              </a:rPr>
              <a:t>rd. 740.000 €</a:t>
            </a:r>
          </a:p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D423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10" normalizeH="0" baseline="0" noProof="0" dirty="0">
                <a:ln>
                  <a:noFill/>
                </a:ln>
                <a:solidFill>
                  <a:srgbClr val="1D4230"/>
                </a:solidFill>
                <a:effectLst/>
                <a:uLnTx/>
                <a:uFillTx/>
                <a:latin typeface="Unit"/>
                <a:ea typeface="+mn-ea"/>
                <a:cs typeface="Arial" panose="020B0604020202020204" pitchFamily="34" charset="0"/>
              </a:rPr>
              <a:t>Zuwendungen ZUG/Kommunalrichtlinie, Umweltressort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endParaRPr lang="de-DE" sz="1600" b="1" dirty="0">
              <a:solidFill>
                <a:srgbClr val="1D4230"/>
              </a:solidFill>
              <a:latin typeface="Uni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9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C9550-634D-0B98-2FDC-B9DCD252F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A24E566-4C46-2E49-B124-B27622CA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337624"/>
            <a:ext cx="10621962" cy="492370"/>
          </a:xfrm>
          <a:solidFill>
            <a:srgbClr val="F4EE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de-DE" sz="2000" b="1" dirty="0">
                <a:solidFill>
                  <a:srgbClr val="1D4230"/>
                </a:solidFill>
                <a:latin typeface="Unit"/>
              </a:rPr>
              <a:t>Finanzierungssystematik Ausblick 2026 - 2027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95FA67AF-2E36-172E-FD4E-02DBC73CD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026943"/>
            <a:ext cx="10621963" cy="5493434"/>
          </a:xfrm>
          <a:solidFill>
            <a:srgbClr val="F4EE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18034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600" b="1" dirty="0">
                <a:solidFill>
                  <a:srgbClr val="CB237B"/>
                </a:solidFill>
                <a:effectLst/>
                <a:latin typeface="Unit"/>
                <a:ea typeface="Times New Roman" panose="02020603050405020304" pitchFamily="18" charset="0"/>
                <a:cs typeface="Times New Roman" panose="02020603050405020304" pitchFamily="18" charset="0"/>
              </a:rPr>
              <a:t>Eigene Einnahmen aus Geschäftstätigkeit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Ticketing, Verkäufe Shop und Gastro, Veranstaltungen, Grüne Schule, Pachteinnahmen, Spenden, Zinserträge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weitere kontinuierliche Steigerung, insbesondere über Erhöhung der Gästezahlen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Zuwendungen und Unterstützung laufender Betrieb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Zusätzliche Mittelbereitstellung Umweltressort für 2026			</a:t>
            </a: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+ 800.000 €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Langfristige Absicherung der zusätzlichen Bedarfe ab 2027			</a:t>
            </a: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+ 800.000 €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insbesondere Umwelt- und Bildungsressort, Wirtschaftsressort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Energetische Sanierung und Erweiterung 2026 - 2027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Fördermittel Umweltressort für energetische Sanierung		                      </a:t>
            </a: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700.000 €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Bundesmittel für Sanierung und Erneuerung (</a:t>
            </a:r>
            <a:r>
              <a:rPr lang="de-DE" sz="1600" b="1" dirty="0" err="1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LuKIFG</a:t>
            </a: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)		                   </a:t>
            </a: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2.000.000 €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None/>
            </a:pPr>
            <a:endParaRPr lang="de-DE" sz="1600" b="1" dirty="0">
              <a:solidFill>
                <a:srgbClr val="CB237B"/>
              </a:solidFill>
              <a:latin typeface="Uni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endParaRPr lang="de-DE" sz="1600" b="1" dirty="0">
              <a:solidFill>
                <a:srgbClr val="1D4230"/>
              </a:solidFill>
              <a:latin typeface="Uni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4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FB3CE-BF2F-D1CA-957D-DFDC758B5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04EDC0E-B20A-F0EC-4A7D-1E65ED32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337624"/>
            <a:ext cx="10621962" cy="492370"/>
          </a:xfrm>
          <a:solidFill>
            <a:srgbClr val="F4EE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de-DE" sz="2000" b="1" dirty="0">
                <a:solidFill>
                  <a:srgbClr val="1D4230"/>
                </a:solidFill>
                <a:latin typeface="Unit"/>
              </a:rPr>
              <a:t>Vision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91FA0EC2-8D27-5065-4D41-D17DF6840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026943"/>
            <a:ext cx="10621963" cy="5493434"/>
          </a:xfrm>
          <a:solidFill>
            <a:srgbClr val="F4EE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18034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sz="1600" b="1" dirty="0">
              <a:solidFill>
                <a:srgbClr val="CB237B"/>
              </a:solidFill>
              <a:effectLst/>
              <a:latin typeface="Un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8034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b="1" dirty="0">
                <a:solidFill>
                  <a:srgbClr val="CB237B"/>
                </a:solidFill>
                <a:effectLst/>
                <a:latin typeface="Unit"/>
                <a:ea typeface="Times New Roman" panose="02020603050405020304" pitchFamily="18" charset="0"/>
                <a:cs typeface="Times New Roman" panose="02020603050405020304" pitchFamily="18" charset="0"/>
              </a:rPr>
              <a:t>Eigene Einnahmen aus Geschäftstätigkeit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200.000 Gäste, Grüne Schule, Veranstaltungen, Gastro, Shop ...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3.000.000 € Erträge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Zuwendungen und Unterstützung laufender Betrieb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2.000.000 € jährlich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r>
              <a:rPr lang="de-DE" sz="1600" b="1" dirty="0">
                <a:solidFill>
                  <a:srgbClr val="1D4230"/>
                </a:solidFill>
                <a:latin typeface="Unit"/>
                <a:cs typeface="Arial" panose="020B0604020202020204" pitchFamily="34" charset="0"/>
              </a:rPr>
              <a:t>insbesondere Umwelt- und Bildungsressort, Wirtschaftsressort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None/>
            </a:pPr>
            <a:r>
              <a:rPr lang="de-DE" sz="1600" b="1" dirty="0">
                <a:solidFill>
                  <a:srgbClr val="CB237B"/>
                </a:solidFill>
                <a:latin typeface="Unit"/>
                <a:cs typeface="Arial" panose="020B0604020202020204" pitchFamily="34" charset="0"/>
              </a:rPr>
              <a:t>Sanierung und Erneuerung</a:t>
            </a:r>
          </a:p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D423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10" normalizeH="0" baseline="0" noProof="0" dirty="0">
                <a:ln>
                  <a:noFill/>
                </a:ln>
                <a:solidFill>
                  <a:srgbClr val="1D4230"/>
                </a:solidFill>
                <a:effectLst/>
                <a:uLnTx/>
                <a:uFillTx/>
                <a:latin typeface="Unit"/>
                <a:ea typeface="+mn-ea"/>
                <a:cs typeface="Arial" panose="020B0604020202020204" pitchFamily="34" charset="0"/>
              </a:rPr>
              <a:t>Neues Entdeckerzentrum, Haus für den Friedens-Buddha, Sanierung Gebäude und Technik</a:t>
            </a:r>
          </a:p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D423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10" normalizeH="0" baseline="0" noProof="0" dirty="0">
                <a:ln>
                  <a:noFill/>
                </a:ln>
                <a:solidFill>
                  <a:srgbClr val="1D4230"/>
                </a:solidFill>
                <a:effectLst/>
                <a:uLnTx/>
                <a:uFillTx/>
                <a:latin typeface="Unit"/>
                <a:ea typeface="+mn-ea"/>
                <a:cs typeface="Arial" panose="020B0604020202020204" pitchFamily="34" charset="0"/>
              </a:rPr>
              <a:t>Bundesmittel </a:t>
            </a:r>
            <a:r>
              <a:rPr kumimoji="0" lang="de-DE" sz="1600" b="1" i="0" u="none" strike="noStrike" kern="1200" cap="none" spc="10" normalizeH="0" baseline="0" noProof="0" dirty="0" err="1">
                <a:ln>
                  <a:noFill/>
                </a:ln>
                <a:solidFill>
                  <a:srgbClr val="1D4230"/>
                </a:solidFill>
                <a:effectLst/>
                <a:uLnTx/>
                <a:uFillTx/>
                <a:latin typeface="Unit"/>
                <a:ea typeface="+mn-ea"/>
                <a:cs typeface="Arial" panose="020B0604020202020204" pitchFamily="34" charset="0"/>
              </a:rPr>
              <a:t>LuKIFG</a:t>
            </a:r>
            <a:r>
              <a:rPr kumimoji="0" lang="de-DE" sz="1600" b="1" i="0" u="none" strike="noStrike" kern="1200" cap="none" spc="10" normalizeH="0" baseline="0" noProof="0" dirty="0">
                <a:ln>
                  <a:noFill/>
                </a:ln>
                <a:solidFill>
                  <a:srgbClr val="1D4230"/>
                </a:solidFill>
                <a:effectLst/>
                <a:uLnTx/>
                <a:uFillTx/>
                <a:latin typeface="Unit"/>
                <a:ea typeface="+mn-ea"/>
                <a:cs typeface="Arial" panose="020B0604020202020204" pitchFamily="34" charset="0"/>
              </a:rPr>
              <a:t>, Fördermittel Dritte, Umweltressort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</a:pPr>
            <a:endParaRPr lang="de-DE" sz="1600" b="1" dirty="0">
              <a:solidFill>
                <a:srgbClr val="1D4230"/>
              </a:solidFill>
              <a:latin typeface="Uni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2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8F138D-FDDE-133C-8AB9-158C5854B5C7}"/>
              </a:ext>
            </a:extLst>
          </p:cNvPr>
          <p:cNvSpPr/>
          <p:nvPr/>
        </p:nvSpPr>
        <p:spPr>
          <a:xfrm>
            <a:off x="0" y="0"/>
            <a:ext cx="11351243" cy="6858000"/>
          </a:xfrm>
          <a:prstGeom prst="rect">
            <a:avLst/>
          </a:prstGeom>
          <a:solidFill>
            <a:srgbClr val="1D4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AE33696-A21D-7CCA-4813-EBEF98D1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74" y="0"/>
            <a:ext cx="4245429" cy="685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7E3DAB0-2343-7AFF-9B4A-37FB75E453C3}"/>
              </a:ext>
            </a:extLst>
          </p:cNvPr>
          <p:cNvSpPr/>
          <p:nvPr/>
        </p:nvSpPr>
        <p:spPr>
          <a:xfrm>
            <a:off x="434375" y="3674316"/>
            <a:ext cx="64008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Petra Schäffer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Geschäftsführerin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schaeffer@botanika-bremen.de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Tel. 0421 27700-44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Fax 0421 27700-40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www.botanika-bremen.de</a:t>
            </a:r>
          </a:p>
        </p:txBody>
      </p:sp>
    </p:spTree>
    <p:extLst>
      <p:ext uri="{BB962C8B-B14F-4D97-AF65-F5344CB8AC3E}">
        <p14:creationId xmlns:p14="http://schemas.microsoft.com/office/powerpoint/2010/main" val="4129256005"/>
      </p:ext>
    </p:extLst>
  </p:cSld>
  <p:clrMapOvr>
    <a:masterClrMapping/>
  </p:clrMapOvr>
</p:sld>
</file>

<file path=ppt/theme/theme1.xml><?xml version="1.0" encoding="utf-8"?>
<a:theme xmlns:a="http://schemas.openxmlformats.org/drawingml/2006/main" name="Aussicht">
  <a:themeElements>
    <a:clrScheme name="Benutzerdefiniert 3">
      <a:dk1>
        <a:srgbClr val="1D4230"/>
      </a:dk1>
      <a:lt1>
        <a:sysClr val="window" lastClr="FFFFFF"/>
      </a:lt1>
      <a:dk2>
        <a:srgbClr val="29513F"/>
      </a:dk2>
      <a:lt2>
        <a:srgbClr val="29513F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ussicht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sicht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548</Words>
  <Application>Microsoft Office PowerPoint</Application>
  <PresentationFormat>Breitbild</PresentationFormat>
  <Paragraphs>85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Unit</vt:lpstr>
      <vt:lpstr>Wingdings 2</vt:lpstr>
      <vt:lpstr>Aussicht</vt:lpstr>
      <vt:lpstr>botanika GmbH</vt:lpstr>
      <vt:lpstr>Ankündigung in der Tagesordnung</vt:lpstr>
      <vt:lpstr>Neuerungen 2023 - 2025</vt:lpstr>
      <vt:lpstr>Neuerungen 2026 - 2027</vt:lpstr>
      <vt:lpstr>Erforderliche Wartungs- und Instandsetzungsmaßnahmen</vt:lpstr>
      <vt:lpstr>Finanzierungssystematik 2025</vt:lpstr>
      <vt:lpstr>Finanzierungssystematik Ausblick 2026 - 2027</vt:lpstr>
      <vt:lpstr>Vision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Franziska Stoll</dc:creator>
  <cp:lastModifiedBy>Petra Schäffer</cp:lastModifiedBy>
  <cp:revision>85</cp:revision>
  <cp:lastPrinted>2024-12-12T10:16:44Z</cp:lastPrinted>
  <dcterms:created xsi:type="dcterms:W3CDTF">2023-09-25T13:29:22Z</dcterms:created>
  <dcterms:modified xsi:type="dcterms:W3CDTF">2026-02-19T15:15:20Z</dcterms:modified>
</cp:coreProperties>
</file>