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  <p:sldMasterId id="2147483708" r:id="rId2"/>
  </p:sldMasterIdLst>
  <p:notesMasterIdLst>
    <p:notesMasterId r:id="rId37"/>
  </p:notesMasterIdLst>
  <p:handoutMasterIdLst>
    <p:handoutMasterId r:id="rId38"/>
  </p:handoutMasterIdLst>
  <p:sldIdLst>
    <p:sldId id="256" r:id="rId3"/>
    <p:sldId id="1260" r:id="rId4"/>
    <p:sldId id="1257" r:id="rId5"/>
    <p:sldId id="1240" r:id="rId6"/>
    <p:sldId id="1261" r:id="rId7"/>
    <p:sldId id="1258" r:id="rId8"/>
    <p:sldId id="274" r:id="rId9"/>
    <p:sldId id="295" r:id="rId10"/>
    <p:sldId id="1242" r:id="rId11"/>
    <p:sldId id="1246" r:id="rId12"/>
    <p:sldId id="1250" r:id="rId13"/>
    <p:sldId id="1251" r:id="rId14"/>
    <p:sldId id="1253" r:id="rId15"/>
    <p:sldId id="1254" r:id="rId16"/>
    <p:sldId id="1249" r:id="rId17"/>
    <p:sldId id="1239" r:id="rId18"/>
    <p:sldId id="1248" r:id="rId19"/>
    <p:sldId id="1229" r:id="rId20"/>
    <p:sldId id="1247" r:id="rId21"/>
    <p:sldId id="1210" r:id="rId22"/>
    <p:sldId id="1227" r:id="rId23"/>
    <p:sldId id="1256" r:id="rId24"/>
    <p:sldId id="1263" r:id="rId25"/>
    <p:sldId id="1271" r:id="rId26"/>
    <p:sldId id="1270" r:id="rId27"/>
    <p:sldId id="1266" r:id="rId28"/>
    <p:sldId id="1269" r:id="rId29"/>
    <p:sldId id="1264" r:id="rId30"/>
    <p:sldId id="1268" r:id="rId31"/>
    <p:sldId id="1273" r:id="rId32"/>
    <p:sldId id="262" r:id="rId33"/>
    <p:sldId id="1262" r:id="rId34"/>
    <p:sldId id="1255" r:id="rId35"/>
    <p:sldId id="1230" r:id="rId36"/>
  </p:sldIdLst>
  <p:sldSz cx="10691813" cy="7559675"/>
  <p:notesSz cx="6797675" cy="9926638"/>
  <p:defaultTextStyle>
    <a:defPPr>
      <a:defRPr lang="en-US"/>
    </a:defPPr>
    <a:lvl1pPr marL="0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1pPr>
    <a:lvl2pPr marL="437969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2pPr>
    <a:lvl3pPr marL="875936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3pPr>
    <a:lvl4pPr marL="1313904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4pPr>
    <a:lvl5pPr marL="1751873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5pPr>
    <a:lvl6pPr marL="2189841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6pPr>
    <a:lvl7pPr marL="2627809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7pPr>
    <a:lvl8pPr marL="3065778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8pPr>
    <a:lvl9pPr marL="3503745" algn="l" defTabSz="437969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a Nothnagel" initials="PN" lastIdx="1" clrIdx="0">
    <p:extLst>
      <p:ext uri="{19B8F6BF-5375-455C-9EA6-DF929625EA0E}">
        <p15:presenceInfo xmlns:p15="http://schemas.microsoft.com/office/powerpoint/2012/main" userId="S::pia.nothnagel@gfg-id.de::d09e33e3-9876-4110-9e0b-caaaa7086dae" providerId="AD"/>
      </p:ext>
    </p:extLst>
  </p:cmAuthor>
  <p:cmAuthor id="2" name="Vater, Dr. Christian (Bremer Stadtreinigung)" initials="VDC(S" lastIdx="11" clrIdx="1">
    <p:extLst>
      <p:ext uri="{19B8F6BF-5375-455C-9EA6-DF929625EA0E}">
        <p15:presenceInfo xmlns:p15="http://schemas.microsoft.com/office/powerpoint/2012/main" userId="S-1-5-21-3170351226-4160641934-2211447670-99504" providerId="AD"/>
      </p:ext>
    </p:extLst>
  </p:cmAuthor>
  <p:cmAuthor id="3" name="Nanninga, Insa (Bremer Stadtreinigung)" initials="NI(S" lastIdx="18" clrIdx="2">
    <p:extLst>
      <p:ext uri="{19B8F6BF-5375-455C-9EA6-DF929625EA0E}">
        <p15:presenceInfo xmlns:p15="http://schemas.microsoft.com/office/powerpoint/2012/main" userId="S-1-5-21-3170351226-4160641934-2211447670-106865" providerId="AD"/>
      </p:ext>
    </p:extLst>
  </p:cmAuthor>
  <p:cmAuthor id="4" name="Johannes Palm" initials="JP" lastIdx="1" clrIdx="3">
    <p:extLst>
      <p:ext uri="{19B8F6BF-5375-455C-9EA6-DF929625EA0E}">
        <p15:presenceInfo xmlns:p15="http://schemas.microsoft.com/office/powerpoint/2012/main" userId="S-1-5-21-3078346772-241330996-2332418735-1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  <a:srgbClr val="62A70F"/>
    <a:srgbClr val="62430F"/>
    <a:srgbClr val="BF1F13"/>
    <a:srgbClr val="9C8B8D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6327" autoAdjust="0"/>
  </p:normalViewPr>
  <p:slideViewPr>
    <p:cSldViewPr snapToGrid="0">
      <p:cViewPr varScale="1">
        <p:scale>
          <a:sx n="97" d="100"/>
          <a:sy n="97" d="100"/>
        </p:scale>
        <p:origin x="1464" y="72"/>
      </p:cViewPr>
      <p:guideLst/>
    </p:cSldViewPr>
  </p:slideViewPr>
  <p:outlineViewPr>
    <p:cViewPr>
      <p:scale>
        <a:sx n="33" d="100"/>
        <a:sy n="33" d="100"/>
      </p:scale>
      <p:origin x="0" y="-190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22"/>
    </p:cViewPr>
  </p:sorterViewPr>
  <p:notesViewPr>
    <p:cSldViewPr snapToGrid="0">
      <p:cViewPr varScale="1">
        <p:scale>
          <a:sx n="143" d="100"/>
          <a:sy n="143" d="100"/>
        </p:scale>
        <p:origin x="5088" y="2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1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831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4791FF6A-5260-4E8B-B986-93EE766B599A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6400" cy="498316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323"/>
            <a:ext cx="2946400" cy="498316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2B431C3A-4565-4157-8894-07E0C73FAB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55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08138321-D2A0-479A-941D-17CF2BB2051C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3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BDFB45B8-78BA-431F-B036-65671401FE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77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7969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5936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3904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1873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89841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7809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5778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3745" algn="l" defTabSz="875936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B45B8-78BA-431F-B036-65671401FE7B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42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45C969C9-D752-C341-BE60-110B73EB7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65499" y="4438827"/>
            <a:ext cx="4140000" cy="1260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/>
            </a:lvl1pPr>
            <a:lvl2pPr marL="371300" indent="0" algn="ctr">
              <a:buNone/>
              <a:defRPr sz="1624"/>
            </a:lvl2pPr>
            <a:lvl3pPr marL="742599" indent="0" algn="ctr">
              <a:buNone/>
              <a:defRPr sz="1462"/>
            </a:lvl3pPr>
            <a:lvl4pPr marL="1113898" indent="0" algn="ctr">
              <a:buNone/>
              <a:defRPr sz="1300"/>
            </a:lvl4pPr>
            <a:lvl5pPr marL="1485197" indent="0" algn="ctr">
              <a:buNone/>
              <a:defRPr sz="1300"/>
            </a:lvl5pPr>
            <a:lvl6pPr marL="1856497" indent="0" algn="ctr">
              <a:buNone/>
              <a:defRPr sz="1300"/>
            </a:lvl6pPr>
            <a:lvl7pPr marL="2227796" indent="0" algn="ctr">
              <a:buNone/>
              <a:defRPr sz="1300"/>
            </a:lvl7pPr>
            <a:lvl8pPr marL="2599096" indent="0" algn="ctr">
              <a:buNone/>
              <a:defRPr sz="1300"/>
            </a:lvl8pPr>
            <a:lvl9pPr marL="2970395" indent="0" algn="ctr">
              <a:buNone/>
              <a:defRPr sz="1300"/>
            </a:lvl9pPr>
          </a:lstStyle>
          <a:p>
            <a:r>
              <a:rPr lang="de-DE" dirty="0"/>
              <a:t>Formatvorlage des Untertitelmasters durch </a:t>
            </a:r>
            <a:br>
              <a:rPr lang="de-DE" dirty="0"/>
            </a:br>
            <a:r>
              <a:rPr lang="de-DE" dirty="0"/>
              <a:t>Klicken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5D2E19-3051-0A4C-8F57-C175BAC9E5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499" y="3171343"/>
            <a:ext cx="4140000" cy="126000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r>
              <a:rPr lang="de-DE" dirty="0"/>
              <a:t>Musterpräsentation</a:t>
            </a:r>
          </a:p>
        </p:txBody>
      </p:sp>
      <p:pic>
        <p:nvPicPr>
          <p:cNvPr id="14" name="Grafik 13" descr="Ein Bild, das sitzend, Schild, Licht enthält.&#10;&#10;Automatisch generierte Beschreibung">
            <a:extLst>
              <a:ext uri="{FF2B5EF4-FFF2-40B4-BE49-F238E27FC236}">
                <a16:creationId xmlns:a16="http://schemas.microsoft.com/office/drawing/2014/main" id="{5D35B40E-4EDC-2247-8CA0-E7CF7092A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28" y="5452111"/>
            <a:ext cx="5300113" cy="2241394"/>
          </a:xfrm>
          <a:prstGeom prst="rect">
            <a:avLst/>
          </a:prstGeom>
        </p:spPr>
      </p:pic>
      <p:pic>
        <p:nvPicPr>
          <p:cNvPr id="9" name="Grafik 8" descr="Ein Bild, das Text, sitzend, Ende, computer enthält.&#10;&#10;Automatisch generierte Beschreibung">
            <a:extLst>
              <a:ext uri="{FF2B5EF4-FFF2-40B4-BE49-F238E27FC236}">
                <a16:creationId xmlns:a16="http://schemas.microsoft.com/office/drawing/2014/main" id="{40B1DD92-0F63-EB41-8226-3A06FAD0DA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4240" y="-95851"/>
            <a:ext cx="10147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3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 - Foto ob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0FCA7A0-ED6F-1F40-8FC5-E3F3F920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5">
            <a:extLst>
              <a:ext uri="{FF2B5EF4-FFF2-40B4-BE49-F238E27FC236}">
                <a16:creationId xmlns:a16="http://schemas.microsoft.com/office/drawing/2014/main" id="{09817269-1D05-8340-8216-29EC33278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262" y="4477767"/>
            <a:ext cx="9505951" cy="2002719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200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18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4A2B0930-38B3-F641-8803-45B1531AFA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2" y="2010085"/>
            <a:ext cx="9505950" cy="1692276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 </a:t>
            </a:r>
          </a:p>
        </p:txBody>
      </p: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4C288784-973F-3346-8AB0-FC18CC3DD4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262" y="3703421"/>
            <a:ext cx="9505951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F6DB2B3D-31A6-A944-9119-9E71275CCF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8">
            <a:extLst>
              <a:ext uri="{FF2B5EF4-FFF2-40B4-BE49-F238E27FC236}">
                <a16:creationId xmlns:a16="http://schemas.microsoft.com/office/drawing/2014/main" id="{8429B008-CC84-324B-A671-5D1144DFD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 - Foto un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5">
            <a:extLst>
              <a:ext uri="{FF2B5EF4-FFF2-40B4-BE49-F238E27FC236}">
                <a16:creationId xmlns:a16="http://schemas.microsoft.com/office/drawing/2014/main" id="{F2EC02D6-2C0C-E845-B05F-03519B5870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262" y="2557992"/>
            <a:ext cx="9505951" cy="2002719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200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18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00ED1A65-2D01-1549-8474-BC99C59897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2" y="4571999"/>
            <a:ext cx="9505950" cy="1692276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 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DA5F54-CF32-D44E-ACF8-C9075BC7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5">
            <a:extLst>
              <a:ext uri="{FF2B5EF4-FFF2-40B4-BE49-F238E27FC236}">
                <a16:creationId xmlns:a16="http://schemas.microsoft.com/office/drawing/2014/main" id="{FA8E4D2F-B80A-0043-8873-2270EA651B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262" y="1783646"/>
            <a:ext cx="9505951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EC113E16-E45F-8D40-ADA0-BFB8A43FB8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8">
            <a:extLst>
              <a:ext uri="{FF2B5EF4-FFF2-40B4-BE49-F238E27FC236}">
                <a16:creationId xmlns:a16="http://schemas.microsoft.com/office/drawing/2014/main" id="{3A3CF9F1-BE77-C94A-96E0-26C8C79DC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29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 und zwei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5DE0B-BEB5-9245-8EBD-40145CAD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8FC51C97-981B-1F48-8392-7A4C57BF1A4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16373" y="2027414"/>
            <a:ext cx="4496400" cy="2159000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71E5DDC0-BE34-C046-A16F-FD383A2B3B7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1" y="4571999"/>
            <a:ext cx="4496400" cy="2160000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 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D9345979-62F8-E94A-8489-68E59EEDF5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261" y="2570060"/>
            <a:ext cx="4536000" cy="1620200"/>
          </a:xfrm>
        </p:spPr>
        <p:txBody>
          <a:bodyPr anchor="t"/>
          <a:lstStyle>
            <a:lvl1pPr marL="0" marR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 lang="de-DE" sz="2200" b="0">
                <a:effectLst/>
              </a:defRPr>
            </a:lvl1pPr>
            <a:lvl2pPr marL="223114" indent="0">
              <a:buClr>
                <a:srgbClr val="ED8B00"/>
              </a:buClr>
              <a:buNone/>
              <a:defRPr/>
            </a:lvl2pPr>
            <a:lvl3pPr marL="621487" indent="0">
              <a:buClr>
                <a:srgbClr val="ED8B00"/>
              </a:buClr>
              <a:buNone/>
              <a:defRPr/>
            </a:lvl3pPr>
            <a:lvl4pPr marL="1022230" indent="0">
              <a:buClr>
                <a:srgbClr val="ED8B00"/>
              </a:buClr>
              <a:buNone/>
              <a:defRPr/>
            </a:lvl4pPr>
            <a:lvl5pPr marL="1422974" indent="0">
              <a:buClr>
                <a:srgbClr val="ED8B00"/>
              </a:buClr>
              <a:buNone/>
              <a:defRPr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297A9819-E240-5A49-A2CD-CA55240A1D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16373" y="5115703"/>
            <a:ext cx="4536000" cy="1620000"/>
          </a:xfrm>
        </p:spPr>
        <p:txBody>
          <a:bodyPr anchor="t"/>
          <a:lstStyle>
            <a:lvl1pPr marL="0" marR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 lang="de-DE" sz="2200" b="0">
                <a:effectLst/>
              </a:defRPr>
            </a:lvl1pPr>
            <a:lvl2pPr marL="223114" indent="0">
              <a:buClr>
                <a:srgbClr val="ED8B00"/>
              </a:buClr>
              <a:buNone/>
              <a:defRPr/>
            </a:lvl2pPr>
            <a:lvl3pPr marL="621487" indent="0">
              <a:buClr>
                <a:srgbClr val="ED8B00"/>
              </a:buClr>
              <a:buNone/>
              <a:defRPr/>
            </a:lvl3pPr>
            <a:lvl4pPr marL="1022230" indent="0">
              <a:buClr>
                <a:srgbClr val="ED8B00"/>
              </a:buClr>
              <a:buNone/>
              <a:defRPr/>
            </a:lvl4pPr>
            <a:lvl5pPr marL="1422974" indent="0">
              <a:buClr>
                <a:srgbClr val="ED8B00"/>
              </a:buClr>
              <a:buNone/>
              <a:defRPr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985C078-2FE9-BD46-9B0F-DE32220A69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261" y="1783646"/>
            <a:ext cx="4536000" cy="766800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0FBC0326-5B54-FA42-9878-90ADF19235C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6373" y="4333323"/>
            <a:ext cx="4536000" cy="766800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6" name="Foliennummernplatzhalter 4">
            <a:extLst>
              <a:ext uri="{FF2B5EF4-FFF2-40B4-BE49-F238E27FC236}">
                <a16:creationId xmlns:a16="http://schemas.microsoft.com/office/drawing/2014/main" id="{2D224ECF-376A-8941-A99E-62521BF26A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Fußzeilenplatzhalter 8">
            <a:extLst>
              <a:ext uri="{FF2B5EF4-FFF2-40B4-BE49-F238E27FC236}">
                <a16:creationId xmlns:a16="http://schemas.microsoft.com/office/drawing/2014/main" id="{057BB997-7AFE-F64E-8185-764E795E7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64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BF24074-5A55-5A4D-BAF3-9BC16B5827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2016125"/>
            <a:ext cx="9505950" cy="47175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200" b="0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18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A6B1B6D-1554-A744-90F8-9CD0AE71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8257364E-BD3C-7F44-A33D-84E3F12A1D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8">
            <a:extLst>
              <a:ext uri="{FF2B5EF4-FFF2-40B4-BE49-F238E27FC236}">
                <a16:creationId xmlns:a16="http://schemas.microsoft.com/office/drawing/2014/main" id="{F565BAA2-355C-0E46-A223-ABD8440E9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048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>
            <a:extLst>
              <a:ext uri="{FF2B5EF4-FFF2-40B4-BE49-F238E27FC236}">
                <a16:creationId xmlns:a16="http://schemas.microsoft.com/office/drawing/2014/main" id="{33B07533-0391-E247-90F4-54FB9DF479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2016125"/>
            <a:ext cx="9505950" cy="47175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200" b="0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18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A0C6F68-C3A6-A346-8683-D24C344E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CF5BAA5E-BC92-1341-B6ED-C998AF12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8">
            <a:extLst>
              <a:ext uri="{FF2B5EF4-FFF2-40B4-BE49-F238E27FC236}">
                <a16:creationId xmlns:a16="http://schemas.microsoft.com/office/drawing/2014/main" id="{56B06862-6193-214E-91D4-9FF0858B9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095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2">
            <a:extLst>
              <a:ext uri="{FF2B5EF4-FFF2-40B4-BE49-F238E27FC236}">
                <a16:creationId xmlns:a16="http://schemas.microsoft.com/office/drawing/2014/main" id="{5FE9B2A7-636D-6E4A-AC15-537F3D95B6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2" y="2016125"/>
            <a:ext cx="4494805" cy="4248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200" b="0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18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E843357-E5D5-CF49-AC13-13F4F064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F6AA6C-531E-9649-B5BC-983294402A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7545" y="2016125"/>
            <a:ext cx="4536000" cy="530225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844609E-299D-6844-A3B7-F65FAF53B2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7545" y="2626504"/>
            <a:ext cx="4536000" cy="963363"/>
          </a:xfrm>
        </p:spPr>
        <p:txBody>
          <a:bodyPr anchor="t"/>
          <a:lstStyle>
            <a:lvl1pPr marL="0" marR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de-DE" sz="2200" b="0">
                <a:effectLst/>
              </a:defRPr>
            </a:lvl1pPr>
          </a:lstStyle>
          <a:p>
            <a:pPr marL="0" marR="0" lvl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Calibri" panose="020F0502020204030204" pitchFamily="34" charset="0"/>
              </a:rPr>
              <a:t>Hier steht eine Erläuterung für die Abbildung…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C8B67935-B9F4-E441-855E-61F05843E1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545" y="4262614"/>
            <a:ext cx="4536000" cy="530225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r>
              <a:rPr lang="de-DE" dirty="0"/>
              <a:t>Headline 2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94045400-8364-2C4B-B231-FC90178FF0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17545" y="4872993"/>
            <a:ext cx="4536000" cy="963363"/>
          </a:xfrm>
        </p:spPr>
        <p:txBody>
          <a:bodyPr anchor="t"/>
          <a:lstStyle>
            <a:lvl1pPr marL="0" marR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de-DE" sz="2200" b="0" smtClean="0">
                <a:effectLst/>
              </a:defRPr>
            </a:lvl1pPr>
          </a:lstStyle>
          <a:p>
            <a:pPr marL="0" marR="0" lvl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Calibri" panose="020F0502020204030204" pitchFamily="34" charset="0"/>
              </a:rPr>
              <a:t>Hier steht eine weitere Erläuterung für die Abbildung…</a:t>
            </a:r>
          </a:p>
        </p:txBody>
      </p:sp>
      <p:sp>
        <p:nvSpPr>
          <p:cNvPr id="20" name="Foliennummernplatzhalter 4">
            <a:extLst>
              <a:ext uri="{FF2B5EF4-FFF2-40B4-BE49-F238E27FC236}">
                <a16:creationId xmlns:a16="http://schemas.microsoft.com/office/drawing/2014/main" id="{6941DC68-1F09-8E4C-8ACD-D269214259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Fußzeilenplatzhalter 8">
            <a:extLst>
              <a:ext uri="{FF2B5EF4-FFF2-40B4-BE49-F238E27FC236}">
                <a16:creationId xmlns:a16="http://schemas.microsoft.com/office/drawing/2014/main" id="{EAB039B0-66CE-B546-A1DA-9C513D270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03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47EB906-F9DC-C34A-9BE8-72A77FE584D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358014" y="3632548"/>
            <a:ext cx="4815142" cy="7949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301681" indent="0">
              <a:buNone/>
              <a:defRPr sz="924"/>
            </a:lvl2pPr>
            <a:lvl3pPr marL="603361" indent="0">
              <a:buNone/>
              <a:defRPr sz="792"/>
            </a:lvl3pPr>
            <a:lvl4pPr marL="905042" indent="0">
              <a:buNone/>
              <a:defRPr sz="661"/>
            </a:lvl4pPr>
            <a:lvl5pPr marL="1206723" indent="0">
              <a:buNone/>
              <a:defRPr sz="661"/>
            </a:lvl5pPr>
            <a:lvl6pPr marL="1508403" indent="0">
              <a:buNone/>
              <a:defRPr sz="661"/>
            </a:lvl6pPr>
            <a:lvl7pPr marL="1810084" indent="0">
              <a:buNone/>
              <a:defRPr sz="661"/>
            </a:lvl7pPr>
            <a:lvl8pPr marL="2111764" indent="0">
              <a:buNone/>
              <a:defRPr sz="661"/>
            </a:lvl8pPr>
            <a:lvl9pPr marL="2413445" indent="0">
              <a:buNone/>
              <a:defRPr sz="661"/>
            </a:lvl9pPr>
          </a:lstStyle>
          <a:p>
            <a:pPr lvl="0"/>
            <a:r>
              <a:rPr lang="de-DE" dirty="0"/>
              <a:t>… für Ihre Aufmerksamkeit!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7114D3C7-9C67-9B4A-9FBE-35AC16CFBFB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365500" y="4572001"/>
            <a:ext cx="2952749" cy="16922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82">
                <a:solidFill>
                  <a:srgbClr val="000000"/>
                </a:solidFill>
              </a:defRPr>
            </a:lvl1pPr>
            <a:lvl2pPr marL="301681" indent="0">
              <a:buNone/>
              <a:defRPr sz="924"/>
            </a:lvl2pPr>
            <a:lvl3pPr marL="603361" indent="0">
              <a:buNone/>
              <a:defRPr sz="792"/>
            </a:lvl3pPr>
            <a:lvl4pPr marL="905042" indent="0">
              <a:buNone/>
              <a:defRPr sz="661"/>
            </a:lvl4pPr>
            <a:lvl5pPr marL="1206723" indent="0">
              <a:buNone/>
              <a:defRPr sz="661"/>
            </a:lvl5pPr>
            <a:lvl6pPr marL="1508403" indent="0">
              <a:buNone/>
              <a:defRPr sz="661"/>
            </a:lvl6pPr>
            <a:lvl7pPr marL="1810084" indent="0">
              <a:buNone/>
              <a:defRPr sz="661"/>
            </a:lvl7pPr>
            <a:lvl8pPr marL="2111764" indent="0">
              <a:buNone/>
              <a:defRPr sz="661"/>
            </a:lvl8pPr>
            <a:lvl9pPr marL="2413445" indent="0">
              <a:buNone/>
              <a:defRPr sz="661"/>
            </a:lvl9pPr>
          </a:lstStyle>
          <a:p>
            <a:pPr lvl="0"/>
            <a:r>
              <a:rPr lang="de-DE" dirty="0"/>
              <a:t>Max Mustermann</a:t>
            </a:r>
            <a:br>
              <a:rPr lang="de-DE" dirty="0"/>
            </a:br>
            <a:r>
              <a:rPr lang="de-DE" dirty="0"/>
              <a:t>Die Bremer Stadtreinigung</a:t>
            </a:r>
            <a:br>
              <a:rPr lang="de-DE" dirty="0"/>
            </a:br>
            <a:r>
              <a:rPr lang="de-DE" dirty="0"/>
              <a:t>Anstalt öffentlichen Rechts</a:t>
            </a:r>
            <a:br>
              <a:rPr lang="de-DE" dirty="0"/>
            </a:br>
            <a:r>
              <a:rPr lang="de-DE" dirty="0"/>
              <a:t>0421 361-3611</a:t>
            </a:r>
            <a:br>
              <a:rPr lang="de-DE" dirty="0"/>
            </a:br>
            <a:r>
              <a:rPr lang="de-DE" dirty="0"/>
              <a:t>info@dbs.bremen.de</a:t>
            </a:r>
            <a:br>
              <a:rPr lang="de-DE" dirty="0"/>
            </a:br>
            <a:r>
              <a:rPr lang="de-DE" dirty="0"/>
              <a:t>www.die-bremer-stadtreinung.de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AC3621D-1D5E-6B4D-B34A-87BE64FA9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42" y="5943600"/>
            <a:ext cx="4642084" cy="1255557"/>
          </a:xfrm>
          <a:prstGeom prst="rect">
            <a:avLst/>
          </a:prstGeom>
        </p:spPr>
      </p:pic>
      <p:pic>
        <p:nvPicPr>
          <p:cNvPr id="9" name="Grafik 8" descr="Ein Bild, das Schild, sitzend, Ende, Computer enthält.&#10;&#10;Automatisch generierte Beschreibung">
            <a:extLst>
              <a:ext uri="{FF2B5EF4-FFF2-40B4-BE49-F238E27FC236}">
                <a16:creationId xmlns:a16="http://schemas.microsoft.com/office/drawing/2014/main" id="{8D992A77-AC58-1843-8737-399855386B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53" y="-104320"/>
            <a:ext cx="10147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3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295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888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40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2">
            <a:extLst>
              <a:ext uri="{FF2B5EF4-FFF2-40B4-BE49-F238E27FC236}">
                <a16:creationId xmlns:a16="http://schemas.microsoft.com/office/drawing/2014/main" id="{669CF06C-9248-CE4E-838C-C6BA33AE97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2016125"/>
            <a:ext cx="9505950" cy="4717584"/>
          </a:xfrm>
          <a:prstGeom prst="rect">
            <a:avLst/>
          </a:prstGeom>
        </p:spPr>
        <p:txBody>
          <a:bodyPr>
            <a:noAutofit/>
          </a:bodyPr>
          <a:lstStyle>
            <a:lvl1pPr indent="-380371">
              <a:buClr>
                <a:srgbClr val="ED8B00"/>
              </a:buClr>
              <a:defRPr sz="2200"/>
            </a:lvl1pPr>
            <a:lvl2pPr indent="-380371">
              <a:buClr>
                <a:srgbClr val="ED8B00"/>
              </a:buClr>
              <a:defRPr sz="1800"/>
            </a:lvl2pPr>
            <a:lvl3pPr indent="-380371">
              <a:buClr>
                <a:srgbClr val="ED8B00"/>
              </a:buClr>
              <a:defRPr sz="1600"/>
            </a:lvl3pPr>
            <a:lvl4pPr indent="-380371">
              <a:buClr>
                <a:srgbClr val="ED8B00"/>
              </a:buClr>
              <a:defRPr sz="1600"/>
            </a:lvl4pPr>
            <a:lvl5pPr indent="-380371">
              <a:buClr>
                <a:srgbClr val="ED8B00"/>
              </a:buClr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8">
            <a:extLst>
              <a:ext uri="{FF2B5EF4-FFF2-40B4-BE49-F238E27FC236}">
                <a16:creationId xmlns:a16="http://schemas.microsoft.com/office/drawing/2014/main" id="{72363D79-8551-8F46-9F1D-AA61DEF83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08B9A14C-C54C-0A47-9511-1D1B5784D0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B31C25-6DAE-534A-BEF4-7956002A3EB6}"/>
              </a:ext>
            </a:extLst>
          </p:cNvPr>
          <p:cNvSpPr txBox="1"/>
          <p:nvPr userDrawn="1"/>
        </p:nvSpPr>
        <p:spPr>
          <a:xfrm>
            <a:off x="275665" y="1465729"/>
            <a:ext cx="184731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C5BBEA7-C664-3046-9983-C8AC81BE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617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690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89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021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816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795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318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20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44B0DA0F-2123-214B-B95E-A5489C3B14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2016125"/>
            <a:ext cx="9505950" cy="4717584"/>
          </a:xfrm>
          <a:prstGeom prst="rect">
            <a:avLst/>
          </a:prstGeom>
        </p:spPr>
        <p:txBody>
          <a:bodyPr>
            <a:noAutofit/>
          </a:bodyPr>
          <a:lstStyle>
            <a:lvl1pPr indent="-380371">
              <a:buClr>
                <a:srgbClr val="ED8B00"/>
              </a:buClr>
              <a:defRPr sz="2200"/>
            </a:lvl1pPr>
            <a:lvl2pPr indent="-380371">
              <a:buClr>
                <a:srgbClr val="ED8B00"/>
              </a:buClr>
              <a:defRPr sz="1800"/>
            </a:lvl2pPr>
            <a:lvl3pPr indent="-380371">
              <a:buClr>
                <a:srgbClr val="ED8B00"/>
              </a:buClr>
              <a:defRPr sz="1600"/>
            </a:lvl3pPr>
            <a:lvl4pPr indent="-380371">
              <a:buClr>
                <a:srgbClr val="ED8B00"/>
              </a:buClr>
              <a:defRPr sz="1600"/>
            </a:lvl4pPr>
            <a:lvl5pPr indent="-380371">
              <a:buClr>
                <a:srgbClr val="ED8B00"/>
              </a:buClr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D93EB93-F39A-9D40-BE45-47D5097B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2" name="Fußzeilenplatzhalter 8">
            <a:extLst>
              <a:ext uri="{FF2B5EF4-FFF2-40B4-BE49-F238E27FC236}">
                <a16:creationId xmlns:a16="http://schemas.microsoft.com/office/drawing/2014/main" id="{E87363BF-F6CB-E147-8F25-B1708A8ED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D85C73DC-A486-5D4F-A2A2-1E14B96521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45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AA8D121B-A61B-B04E-9ED6-660921DBC8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3" y="2016125"/>
            <a:ext cx="9505950" cy="4248150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560E35C-342D-774B-957B-DBB407128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16341F1C-67F2-5947-9699-111C226584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8">
            <a:extLst>
              <a:ext uri="{FF2B5EF4-FFF2-40B4-BE49-F238E27FC236}">
                <a16:creationId xmlns:a16="http://schemas.microsoft.com/office/drawing/2014/main" id="{B96A09F8-3929-C147-A1CD-2E0D11F7C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16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A8545FC2-EC12-C342-80C5-4376BCAACB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2720621"/>
            <a:ext cx="9507600" cy="3584109"/>
          </a:xfrm>
          <a:prstGeom prst="rect">
            <a:avLst/>
          </a:prstGeom>
        </p:spPr>
        <p:txBody>
          <a:bodyPr>
            <a:noAutofit/>
          </a:bodyPr>
          <a:lstStyle>
            <a:lvl1pPr indent="-380371">
              <a:buClr>
                <a:srgbClr val="ED8B00"/>
              </a:buClr>
              <a:defRPr sz="2200"/>
            </a:lvl1pPr>
            <a:lvl2pPr indent="-380371">
              <a:buClr>
                <a:srgbClr val="ED8B00"/>
              </a:buClr>
              <a:defRPr sz="1800"/>
            </a:lvl2pPr>
            <a:lvl3pPr indent="-380371">
              <a:buClr>
                <a:srgbClr val="ED8B00"/>
              </a:buClr>
              <a:defRPr sz="1600"/>
            </a:lvl3pPr>
            <a:lvl4pPr indent="-380371">
              <a:buClr>
                <a:srgbClr val="ED8B00"/>
              </a:buClr>
              <a:defRPr sz="1600"/>
            </a:lvl4pPr>
            <a:lvl5pPr indent="-380371">
              <a:buClr>
                <a:srgbClr val="ED8B00"/>
              </a:buClr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552C3D3A-D386-FE4A-A301-5519CECC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2B0A11EB-EDD7-DA41-8578-C5416E7FFD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262" y="1783646"/>
            <a:ext cx="9507600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5" name="Fußzeilenplatzhalter 8">
            <a:extLst>
              <a:ext uri="{FF2B5EF4-FFF2-40B4-BE49-F238E27FC236}">
                <a16:creationId xmlns:a16="http://schemas.microsoft.com/office/drawing/2014/main" id="{1C96C47A-C533-EB48-8305-D17C74922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0E3058B0-E00F-134B-855D-9096CF80AA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</p:spPr>
        <p:txBody>
          <a:bodyPr anchor="ctr"/>
          <a:lstStyle/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40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 _ zwei The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12">
            <a:extLst>
              <a:ext uri="{FF2B5EF4-FFF2-40B4-BE49-F238E27FC236}">
                <a16:creationId xmlns:a16="http://schemas.microsoft.com/office/drawing/2014/main" id="{A8545FC2-EC12-C342-80C5-4376BCAACB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263" y="2720621"/>
            <a:ext cx="9507600" cy="1440000"/>
          </a:xfrm>
          <a:prstGeom prst="rect">
            <a:avLst/>
          </a:prstGeom>
        </p:spPr>
        <p:txBody>
          <a:bodyPr>
            <a:noAutofit/>
          </a:bodyPr>
          <a:lstStyle>
            <a:lvl1pPr indent="-380371">
              <a:buClr>
                <a:srgbClr val="ED8B00"/>
              </a:buClr>
              <a:defRPr sz="2200"/>
            </a:lvl1pPr>
            <a:lvl2pPr indent="-380371">
              <a:buClr>
                <a:srgbClr val="ED8B00"/>
              </a:buClr>
              <a:defRPr sz="1800"/>
            </a:lvl2pPr>
            <a:lvl3pPr indent="-380371">
              <a:buClr>
                <a:srgbClr val="ED8B00"/>
              </a:buClr>
              <a:defRPr sz="1600"/>
            </a:lvl3pPr>
            <a:lvl4pPr indent="-380371">
              <a:buClr>
                <a:srgbClr val="ED8B00"/>
              </a:buClr>
              <a:defRPr sz="1600"/>
            </a:lvl4pPr>
            <a:lvl5pPr indent="-380371">
              <a:buClr>
                <a:srgbClr val="ED8B00"/>
              </a:buClr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552C3D3A-D386-FE4A-A301-5519CECC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Textplatzhalter 25">
            <a:extLst>
              <a:ext uri="{FF2B5EF4-FFF2-40B4-BE49-F238E27FC236}">
                <a16:creationId xmlns:a16="http://schemas.microsoft.com/office/drawing/2014/main" id="{71772AA0-4225-8046-9F59-5529FC519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262" y="1783646"/>
            <a:ext cx="9507600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9" name="Inhaltsplatzhalter 12">
            <a:extLst>
              <a:ext uri="{FF2B5EF4-FFF2-40B4-BE49-F238E27FC236}">
                <a16:creationId xmlns:a16="http://schemas.microsoft.com/office/drawing/2014/main" id="{F7F0B85E-8136-A14E-9FE1-4103E658743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49263" y="5129023"/>
            <a:ext cx="9507600" cy="1440000"/>
          </a:xfrm>
          <a:prstGeom prst="rect">
            <a:avLst/>
          </a:prstGeom>
        </p:spPr>
        <p:txBody>
          <a:bodyPr>
            <a:noAutofit/>
          </a:bodyPr>
          <a:lstStyle>
            <a:lvl1pPr indent="-380371">
              <a:buClr>
                <a:srgbClr val="ED8B00"/>
              </a:buClr>
              <a:defRPr sz="2200"/>
            </a:lvl1pPr>
            <a:lvl2pPr indent="-380371">
              <a:buClr>
                <a:srgbClr val="ED8B00"/>
              </a:buClr>
              <a:defRPr sz="1800"/>
            </a:lvl2pPr>
            <a:lvl3pPr indent="-380371">
              <a:buClr>
                <a:srgbClr val="ED8B00"/>
              </a:buClr>
              <a:defRPr sz="1600"/>
            </a:lvl3pPr>
            <a:lvl4pPr indent="-380371">
              <a:buClr>
                <a:srgbClr val="ED8B00"/>
              </a:buClr>
              <a:defRPr sz="1600"/>
            </a:lvl4pPr>
            <a:lvl5pPr indent="-380371">
              <a:buClr>
                <a:srgbClr val="ED8B00"/>
              </a:buClr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extplatzhalter 25">
            <a:extLst>
              <a:ext uri="{FF2B5EF4-FFF2-40B4-BE49-F238E27FC236}">
                <a16:creationId xmlns:a16="http://schemas.microsoft.com/office/drawing/2014/main" id="{0A3F8EB5-7824-A74B-BF71-C1012A9ED4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262" y="4192048"/>
            <a:ext cx="9507600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2F61E851-C6DF-814E-B248-2E9DE87ACC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8">
            <a:extLst>
              <a:ext uri="{FF2B5EF4-FFF2-40B4-BE49-F238E27FC236}">
                <a16:creationId xmlns:a16="http://schemas.microsoft.com/office/drawing/2014/main" id="{4F3755C9-49FD-7B4B-9B5B-C97FF2846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57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 - Bild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D4E19F15-0D5E-484A-82BE-7E679E929C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17547" y="2016125"/>
            <a:ext cx="4537665" cy="4248150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BD5DED9-E80C-ED47-9765-6F48D73D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EB65DC8D-7111-BF40-ACE8-602B7C7A65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9262" y="2562578"/>
            <a:ext cx="4536000" cy="3704399"/>
          </a:xfrm>
        </p:spPr>
        <p:txBody>
          <a:bodyPr anchor="t"/>
          <a:lstStyle>
            <a:lvl1pPr marL="0" marR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 lang="de-DE" sz="2200" b="0">
                <a:effectLst/>
              </a:defRPr>
            </a:lvl1pPr>
            <a:lvl2pPr marL="223114" indent="0">
              <a:buClr>
                <a:srgbClr val="ED8B00"/>
              </a:buClr>
              <a:buNone/>
              <a:defRPr/>
            </a:lvl2pPr>
            <a:lvl3pPr marL="621487" indent="0">
              <a:buClr>
                <a:srgbClr val="ED8B00"/>
              </a:buClr>
              <a:buNone/>
              <a:defRPr/>
            </a:lvl3pPr>
            <a:lvl4pPr marL="1022230" indent="0">
              <a:buClr>
                <a:srgbClr val="ED8B00"/>
              </a:buClr>
              <a:buNone/>
              <a:defRPr/>
            </a:lvl4pPr>
            <a:lvl5pPr marL="1422974" indent="0">
              <a:buClr>
                <a:srgbClr val="ED8B00"/>
              </a:buClr>
              <a:buNone/>
              <a:defRPr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02692694-28C7-564C-9941-F75A0869CC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9262" y="1783646"/>
            <a:ext cx="4536000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9037A51D-EE92-404F-B6DF-A6A8C7C700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8">
            <a:extLst>
              <a:ext uri="{FF2B5EF4-FFF2-40B4-BE49-F238E27FC236}">
                <a16:creationId xmlns:a16="http://schemas.microsoft.com/office/drawing/2014/main" id="{081E4F7C-9266-F944-9157-39DE2005C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54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 - Bild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A2BB4A5F-07A0-404D-83E7-CC09F1E32C4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262" y="2016125"/>
            <a:ext cx="4494803" cy="4248150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535D506-A4CC-F34C-9E03-DCAE0813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9C83BA1-2270-7941-A740-4674D80C76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17545" y="2562578"/>
            <a:ext cx="4536000" cy="3704399"/>
          </a:xfrm>
        </p:spPr>
        <p:txBody>
          <a:bodyPr anchor="t"/>
          <a:lstStyle>
            <a:lvl1pPr marL="0" marR="0" indent="0" algn="l" defTabSz="801487" rtl="0" eaLnBrk="1" fontAlgn="auto" latinLnBrk="0" hangingPunct="1">
              <a:lnSpc>
                <a:spcPct val="90000"/>
              </a:lnSpc>
              <a:spcBef>
                <a:spcPts val="876"/>
              </a:spcBef>
              <a:spcAft>
                <a:spcPts val="0"/>
              </a:spcAft>
              <a:buClr>
                <a:srgbClr val="ED8B00"/>
              </a:buClr>
              <a:buSzTx/>
              <a:buFont typeface="Arial" panose="020B0604020202020204" pitchFamily="34" charset="0"/>
              <a:buNone/>
              <a:tabLst/>
              <a:defRPr lang="de-DE" sz="2200" b="0">
                <a:effectLst/>
              </a:defRPr>
            </a:lvl1pPr>
            <a:lvl2pPr marL="223114" indent="0">
              <a:buClr>
                <a:srgbClr val="ED8B00"/>
              </a:buClr>
              <a:buNone/>
              <a:defRPr/>
            </a:lvl2pPr>
            <a:lvl3pPr marL="621487" indent="0">
              <a:buClr>
                <a:srgbClr val="ED8B00"/>
              </a:buClr>
              <a:buNone/>
              <a:defRPr/>
            </a:lvl3pPr>
            <a:lvl4pPr marL="1022230" indent="0">
              <a:buClr>
                <a:srgbClr val="ED8B00"/>
              </a:buClr>
              <a:buNone/>
              <a:defRPr/>
            </a:lvl4pPr>
            <a:lvl5pPr marL="1422974" indent="0">
              <a:buClr>
                <a:srgbClr val="ED8B00"/>
              </a:buClr>
              <a:buNone/>
              <a:defRPr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extplatzhalter 25">
            <a:extLst>
              <a:ext uri="{FF2B5EF4-FFF2-40B4-BE49-F238E27FC236}">
                <a16:creationId xmlns:a16="http://schemas.microsoft.com/office/drawing/2014/main" id="{101560D4-5479-D841-818F-7DFC34518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6375" y="1783646"/>
            <a:ext cx="4536000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3FB6BFA6-FE13-204A-8FEA-54B5ED8323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Fußzeilenplatzhalter 8">
            <a:extLst>
              <a:ext uri="{FF2B5EF4-FFF2-40B4-BE49-F238E27FC236}">
                <a16:creationId xmlns:a16="http://schemas.microsoft.com/office/drawing/2014/main" id="{53716B7F-7215-5145-A979-160A26100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9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Inhalt - Bild links kle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5">
            <a:extLst>
              <a:ext uri="{FF2B5EF4-FFF2-40B4-BE49-F238E27FC236}">
                <a16:creationId xmlns:a16="http://schemas.microsoft.com/office/drawing/2014/main" id="{8B3B31BE-E000-F549-81F8-1D945B245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5499" y="2562578"/>
            <a:ext cx="6588000" cy="4171131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200"/>
            </a:lvl1pPr>
            <a:lvl2pPr marL="220743" indent="0">
              <a:buClr>
                <a:srgbClr val="ED8B00"/>
              </a:buClr>
              <a:buFont typeface="Arial" panose="020B0604020202020204" pitchFamily="34" charset="0"/>
              <a:buNone/>
              <a:defRPr sz="1800"/>
            </a:lvl2pPr>
            <a:lvl3pPr marL="62148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02223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42297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D8D0D2A4-20AA-2E49-80C7-4CD73D835B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262" y="2016125"/>
            <a:ext cx="2376000" cy="4716000"/>
          </a:xfrm>
        </p:spPr>
        <p:txBody>
          <a:bodyPr tIns="576000" anchor="ctr" anchorCtr="0">
            <a:normAutofit/>
          </a:bodyPr>
          <a:lstStyle>
            <a:lvl1pPr marL="0" indent="0" algn="ctr">
              <a:buNone/>
              <a:defRPr sz="1500" i="1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E680237-B7B1-C940-A5AD-D4E040FF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04587141-92E2-5B45-9267-877AC5CE0A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73084" y="1783646"/>
            <a:ext cx="6588000" cy="767645"/>
          </a:xfrm>
          <a:prstGeom prst="rect">
            <a:avLst/>
          </a:prstGeom>
          <a:noFill/>
          <a:ln w="127000">
            <a:noFill/>
            <a:miter lim="800000"/>
          </a:ln>
        </p:spPr>
        <p:txBody>
          <a:bodyPr lIns="0" tIns="46800" rIns="216000" bIns="144000" anchor="b">
            <a:noAutofit/>
          </a:bodyPr>
          <a:lstStyle>
            <a:lvl1pPr marL="0" indent="0">
              <a:buClr>
                <a:srgbClr val="ED8B00"/>
              </a:buClr>
              <a:buFont typeface="Arial" panose="020B0604020202020204" pitchFamily="34" charset="0"/>
              <a:buNone/>
              <a:defRPr sz="2400" b="1"/>
            </a:lvl1pPr>
            <a:lvl2pPr marL="364743" indent="0">
              <a:buClr>
                <a:srgbClr val="ED8B00"/>
              </a:buClr>
              <a:buFont typeface="Arial" panose="020B0604020202020204" pitchFamily="34" charset="0"/>
              <a:buNone/>
              <a:defRPr sz="2000"/>
            </a:lvl2pPr>
            <a:lvl3pPr marL="709237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3pPr>
            <a:lvl4pPr marL="1109980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4pPr>
            <a:lvl5pPr marL="1510724" indent="0">
              <a:buClr>
                <a:srgbClr val="ED8B00"/>
              </a:buClr>
              <a:buFont typeface="Arial" panose="020B0604020202020204" pitchFamily="34" charset="0"/>
              <a:buNone/>
              <a:defRPr sz="1600"/>
            </a:lvl5pPr>
          </a:lstStyle>
          <a:p>
            <a:r>
              <a:rPr lang="de-DE" dirty="0"/>
              <a:t>Headline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D77CD7F2-6488-AA45-892F-457D643858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8">
            <a:extLst>
              <a:ext uri="{FF2B5EF4-FFF2-40B4-BE49-F238E27FC236}">
                <a16:creationId xmlns:a16="http://schemas.microsoft.com/office/drawing/2014/main" id="{49600A8A-4C18-3144-95B5-8C31A3052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826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B16BB9-F678-E14B-A20E-D65A11AF4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63" y="2016125"/>
            <a:ext cx="9507537" cy="471646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3E22DF36-728D-ED42-9683-D351B3131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6898" y="6996433"/>
            <a:ext cx="478017" cy="157193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fld id="{5BCE3A01-A181-4119-ACCE-72559F7ACFB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8">
            <a:extLst>
              <a:ext uri="{FF2B5EF4-FFF2-40B4-BE49-F238E27FC236}">
                <a16:creationId xmlns:a16="http://schemas.microsoft.com/office/drawing/2014/main" id="{854D1B48-8D07-C745-AFAF-760715B3D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000" y="6966000"/>
            <a:ext cx="39600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 dirty="0"/>
          </a:p>
        </p:txBody>
      </p:sp>
      <p:pic>
        <p:nvPicPr>
          <p:cNvPr id="9" name="Grafik 8" descr="Ein Bild, das sitzend, Schild, Licht enthält.&#10;&#10;Automatisch generierte Beschreibung">
            <a:extLst>
              <a:ext uri="{FF2B5EF4-FFF2-40B4-BE49-F238E27FC236}">
                <a16:creationId xmlns:a16="http://schemas.microsoft.com/office/drawing/2014/main" id="{F457E7E4-A804-F343-A819-24E08A13C72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75" y="6493500"/>
            <a:ext cx="2775364" cy="117368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7C19B18-9036-2645-951D-A6E25CBCEBAE}"/>
              </a:ext>
            </a:extLst>
          </p:cNvPr>
          <p:cNvSpPr/>
          <p:nvPr userDrawn="1"/>
        </p:nvSpPr>
        <p:spPr>
          <a:xfrm>
            <a:off x="0" y="0"/>
            <a:ext cx="10691813" cy="1459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0C7634DB-0D63-A444-9177-D513F0C5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dirty="0"/>
              <a:t>Musterheadline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5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9" r:id="rId2"/>
    <p:sldLayoutId id="2147483695" r:id="rId3"/>
    <p:sldLayoutId id="2147483704" r:id="rId4"/>
    <p:sldLayoutId id="2147483694" r:id="rId5"/>
    <p:sldLayoutId id="2147483706" r:id="rId6"/>
    <p:sldLayoutId id="2147483686" r:id="rId7"/>
    <p:sldLayoutId id="2147483700" r:id="rId8"/>
    <p:sldLayoutId id="2147483701" r:id="rId9"/>
    <p:sldLayoutId id="2147483702" r:id="rId10"/>
    <p:sldLayoutId id="2147483703" r:id="rId11"/>
    <p:sldLayoutId id="2147483705" r:id="rId12"/>
    <p:sldLayoutId id="2147483696" r:id="rId13"/>
    <p:sldLayoutId id="2147483697" r:id="rId14"/>
    <p:sldLayoutId id="2147483698" r:id="rId15"/>
    <p:sldLayoutId id="2147483678" r:id="rId16"/>
  </p:sldLayoutIdLst>
  <p:hf sldNum="0" hdr="0" dt="0"/>
  <p:txStyles>
    <p:titleStyle>
      <a:lvl1pPr algn="l" defTabSz="80148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80371" indent="-380371" algn="l" defTabSz="801487" rtl="0" eaLnBrk="1" latinLnBrk="0" hangingPunct="1">
        <a:lnSpc>
          <a:spcPct val="90000"/>
        </a:lnSpc>
        <a:spcBef>
          <a:spcPts val="876"/>
        </a:spcBef>
        <a:buClr>
          <a:srgbClr val="ED8B00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01114" indent="-380371" algn="l" defTabSz="801487" rtl="0" eaLnBrk="1" latinLnBrk="0" hangingPunct="1">
        <a:lnSpc>
          <a:spcPct val="90000"/>
        </a:lnSpc>
        <a:spcBef>
          <a:spcPts val="438"/>
        </a:spcBef>
        <a:buClr>
          <a:srgbClr val="ED8B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858" indent="-380371" algn="l" defTabSz="801487" rtl="0" eaLnBrk="1" latinLnBrk="0" hangingPunct="1">
        <a:lnSpc>
          <a:spcPct val="90000"/>
        </a:lnSpc>
        <a:spcBef>
          <a:spcPts val="438"/>
        </a:spcBef>
        <a:buClr>
          <a:srgbClr val="ED8B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601" indent="-380371" algn="l" defTabSz="801487" rtl="0" eaLnBrk="1" latinLnBrk="0" hangingPunct="1">
        <a:lnSpc>
          <a:spcPct val="90000"/>
        </a:lnSpc>
        <a:spcBef>
          <a:spcPts val="438"/>
        </a:spcBef>
        <a:buClr>
          <a:srgbClr val="ED8B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345" indent="-380371" algn="l" defTabSz="801487" rtl="0" eaLnBrk="1" latinLnBrk="0" hangingPunct="1">
        <a:lnSpc>
          <a:spcPct val="90000"/>
        </a:lnSpc>
        <a:spcBef>
          <a:spcPts val="438"/>
        </a:spcBef>
        <a:buClr>
          <a:srgbClr val="ED8B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088" indent="-200371" algn="l" defTabSz="80148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4831" indent="-200371" algn="l" defTabSz="80148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5574" indent="-200371" algn="l" defTabSz="80148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6318" indent="-200371" algn="l" defTabSz="801487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744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487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230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2973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3717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460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204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5947" algn="l" defTabSz="801487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0" userDrawn="1">
          <p15:clr>
            <a:srgbClr val="F26B43"/>
          </p15:clr>
        </p15:guide>
        <p15:guide id="2" pos="283" userDrawn="1">
          <p15:clr>
            <a:srgbClr val="F26B43"/>
          </p15:clr>
        </p15:guide>
        <p15:guide id="3" pos="6271" userDrawn="1">
          <p15:clr>
            <a:srgbClr val="F26B43"/>
          </p15:clr>
        </p15:guide>
        <p15:guide id="4" orient="horz" pos="4241" userDrawn="1">
          <p15:clr>
            <a:srgbClr val="F26B43"/>
          </p15:clr>
        </p15:guide>
        <p15:guide id="5" orient="horz" pos="3946" userDrawn="1">
          <p15:clr>
            <a:srgbClr val="F26B43"/>
          </p15:clr>
        </p15:guide>
        <p15:guide id="6" orient="horz" pos="2789" userDrawn="1">
          <p15:clr>
            <a:srgbClr val="F26B43"/>
          </p15:clr>
        </p15:guide>
        <p15:guide id="7" pos="2120" userDrawn="1">
          <p15:clr>
            <a:srgbClr val="F26B43"/>
          </p15:clr>
        </p15:guide>
        <p15:guide id="8" pos="3980" userDrawn="1">
          <p15:clr>
            <a:srgbClr val="F26B43"/>
          </p15:clr>
        </p15:guide>
        <p15:guide id="9" pos="3118" userDrawn="1">
          <p15:clr>
            <a:srgbClr val="F26B43"/>
          </p15:clr>
        </p15:guide>
        <p15:guide id="10" pos="3413" userDrawn="1">
          <p15:clr>
            <a:srgbClr val="F26B43"/>
          </p15:clr>
        </p15:guide>
        <p15:guide id="11" pos="1780" userDrawn="1">
          <p15:clr>
            <a:srgbClr val="F26B43"/>
          </p15:clr>
        </p15:guide>
        <p15:guide id="13" orient="horz" pos="2630" userDrawn="1">
          <p15:clr>
            <a:srgbClr val="F26B43"/>
          </p15:clr>
        </p15:guide>
        <p15:guide id="14" orient="horz" pos="2880" userDrawn="1">
          <p15:clr>
            <a:srgbClr val="F26B43"/>
          </p15:clr>
        </p15:guide>
        <p15:guide id="15" orient="horz" pos="229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Entwicklungsplan Recycling-Stationen 2024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C4504-A618-460E-9E5F-62CD327D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8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9">
            <a:extLst>
              <a:ext uri="{FF2B5EF4-FFF2-40B4-BE49-F238E27FC236}">
                <a16:creationId xmlns:a16="http://schemas.microsoft.com/office/drawing/2014/main" id="{12BCB12A-F97E-2447-ABD1-1E5A1D9AE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499" y="4438826"/>
            <a:ext cx="5433062" cy="1461641"/>
          </a:xfrm>
        </p:spPr>
        <p:txBody>
          <a:bodyPr/>
          <a:lstStyle/>
          <a:p>
            <a:r>
              <a:rPr lang="de-DE" sz="1600" b="1" dirty="0" smtClean="0"/>
              <a:t>Beirat Horn-Lehe</a:t>
            </a:r>
            <a:endParaRPr lang="de-DE" sz="1600" b="1" dirty="0"/>
          </a:p>
          <a:p>
            <a:endParaRPr lang="de-DE" sz="1200" dirty="0" smtClean="0"/>
          </a:p>
          <a:p>
            <a:r>
              <a:rPr lang="de-DE" sz="1200" dirty="0" smtClean="0"/>
              <a:t>Bremen</a:t>
            </a:r>
            <a:r>
              <a:rPr lang="de-DE" sz="1200" dirty="0"/>
              <a:t>, </a:t>
            </a:r>
            <a:r>
              <a:rPr lang="de-DE" sz="1200" dirty="0" smtClean="0"/>
              <a:t>18. Februar 2021</a:t>
            </a:r>
            <a:endParaRPr lang="de-DE" sz="12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710B34-6D3F-6E49-B5D7-EB1BD688EA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5499" y="3171343"/>
            <a:ext cx="6589714" cy="1260000"/>
          </a:xfrm>
        </p:spPr>
        <p:txBody>
          <a:bodyPr/>
          <a:lstStyle/>
          <a:p>
            <a:r>
              <a:rPr lang="de-DE" dirty="0"/>
              <a:t>Entwicklungsplan Recycling-Stationen 2024</a:t>
            </a:r>
          </a:p>
        </p:txBody>
      </p:sp>
    </p:spTree>
    <p:extLst>
      <p:ext uri="{BB962C8B-B14F-4D97-AF65-F5344CB8AC3E}">
        <p14:creationId xmlns:p14="http://schemas.microsoft.com/office/powerpoint/2010/main" val="35231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42913" y="60624"/>
            <a:ext cx="9475787" cy="499815"/>
          </a:xfrm>
        </p:spPr>
        <p:txBody>
          <a:bodyPr/>
          <a:lstStyle/>
          <a:p>
            <a:r>
              <a:rPr lang="de-DE" dirty="0" smtClean="0"/>
              <a:t>Alternativen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8101781" y="6086168"/>
            <a:ext cx="2590032" cy="1473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28005"/>
              </p:ext>
            </p:extLst>
          </p:nvPr>
        </p:nvGraphicFramePr>
        <p:xfrm>
          <a:off x="442913" y="550607"/>
          <a:ext cx="9301316" cy="6999240"/>
        </p:xfrm>
        <a:graphic>
          <a:graphicData uri="http://schemas.openxmlformats.org/drawingml/2006/table">
            <a:tbl>
              <a:tblPr firstRow="1" firstCol="1" bandRow="1"/>
              <a:tblGrid>
                <a:gridCol w="1527228">
                  <a:extLst>
                    <a:ext uri="{9D8B030D-6E8A-4147-A177-3AD203B41FA5}">
                      <a16:colId xmlns:a16="http://schemas.microsoft.com/office/drawing/2014/main" val="998337499"/>
                    </a:ext>
                  </a:extLst>
                </a:gridCol>
                <a:gridCol w="1527228">
                  <a:extLst>
                    <a:ext uri="{9D8B030D-6E8A-4147-A177-3AD203B41FA5}">
                      <a16:colId xmlns:a16="http://schemas.microsoft.com/office/drawing/2014/main" val="1322627784"/>
                    </a:ext>
                  </a:extLst>
                </a:gridCol>
                <a:gridCol w="1527228">
                  <a:extLst>
                    <a:ext uri="{9D8B030D-6E8A-4147-A177-3AD203B41FA5}">
                      <a16:colId xmlns:a16="http://schemas.microsoft.com/office/drawing/2014/main" val="2197542042"/>
                    </a:ext>
                  </a:extLst>
                </a:gridCol>
                <a:gridCol w="698239">
                  <a:extLst>
                    <a:ext uri="{9D8B030D-6E8A-4147-A177-3AD203B41FA5}">
                      <a16:colId xmlns:a16="http://schemas.microsoft.com/office/drawing/2014/main" val="4246630972"/>
                    </a:ext>
                  </a:extLst>
                </a:gridCol>
                <a:gridCol w="747251">
                  <a:extLst>
                    <a:ext uri="{9D8B030D-6E8A-4147-A177-3AD203B41FA5}">
                      <a16:colId xmlns:a16="http://schemas.microsoft.com/office/drawing/2014/main" val="3841179228"/>
                    </a:ext>
                  </a:extLst>
                </a:gridCol>
                <a:gridCol w="1691149">
                  <a:extLst>
                    <a:ext uri="{9D8B030D-6E8A-4147-A177-3AD203B41FA5}">
                      <a16:colId xmlns:a16="http://schemas.microsoft.com/office/drawing/2014/main" val="3582519957"/>
                    </a:ext>
                  </a:extLst>
                </a:gridCol>
                <a:gridCol w="1582993">
                  <a:extLst>
                    <a:ext uri="{9D8B030D-6E8A-4147-A177-3AD203B41FA5}">
                      <a16:colId xmlns:a16="http://schemas.microsoft.com/office/drawing/2014/main" val="1728386560"/>
                    </a:ext>
                  </a:extLst>
                </a:gridCol>
              </a:tblGrid>
              <a:tr h="41172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R-Station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Modern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en-US" sz="1600" b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Grün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RS 15+1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RS 11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RS 9+1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RS 7+1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RS 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8414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Oslebshausen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Grün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314449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Huchting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Grün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25070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Findorff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Grün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91383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Hemelingen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Grün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210505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Obervieland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Grün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64452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Horn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Grün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53723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Aumund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Grün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09227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Oberneuland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406717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Burglesum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Vollsort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Vollsort.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Vollsort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27378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Borgfeld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12234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Kirchhuchting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Vollsort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Vollsort.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Vollsort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194009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Blumenthal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Gebäude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Gebäude neu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Gebäude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Neubau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25520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Hulsberg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Neubau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Neubau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Neubau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Neubau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66248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Hohentor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Neubau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380240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Blockland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Neubau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40619"/>
                  </a:ext>
                </a:extLst>
              </a:tr>
              <a:tr h="4117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Bremer Osten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Neubau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Neubau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Neubau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nein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167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7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747252" y="1634394"/>
            <a:ext cx="9252154" cy="59252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Wirtschaftlichkeit</a:t>
            </a:r>
            <a:endParaRPr lang="de-DE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Veränderung der Betriebskosten je Gebührenpflichtiger im Vergleich zum IST in Prozent</a:t>
            </a:r>
            <a:endParaRPr lang="de-DE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spcAft>
                <a:spcPts val="0"/>
              </a:spcAft>
            </a:pP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Auswirkung auf die jährliche Belastung des Gebührenpflichtigen für eine 120 l </a:t>
            </a:r>
          </a:p>
          <a:p>
            <a:pPr marL="457200" lvl="1">
              <a:spcAft>
                <a:spcPts val="0"/>
              </a:spcAft>
            </a:pP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Restabfalltonne</a:t>
            </a:r>
            <a:endParaRPr lang="de-DE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Kunden-/Bürgerfreundlichkeit</a:t>
            </a:r>
            <a:endParaRPr lang="de-DE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Fahrzeit 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mit dem Pkw zur nächsten Recycling-Station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Fahrzeit 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mit dem Pkw zur nächsten Station mit Vollsortiment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Fahrzeit 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mit dem Lastenfahrrad zur nächsten Recycling-Station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Anzahl 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Stationen mit Vollsortiment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Schließzeiten 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bei Containertausch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Rückstaufläche 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für wartende Kunden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9. Getrennte 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Ein- und Ausfahrten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10. Abgabeergonomie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11. Überdachung 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</a:t>
            </a: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Station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060859" y="1457414"/>
            <a:ext cx="8397773" cy="56513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de-DE" sz="2000" dirty="0" smtClean="0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Umweltverträglichkeit/Ökologie</a:t>
            </a:r>
            <a:endParaRPr lang="de-D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12. Größe 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Station für Wiederverwendung und Verwertung</a:t>
            </a:r>
            <a:endParaRPr lang="de-D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13. Überdachung 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Elektrokleingeräteannahme</a:t>
            </a:r>
            <a:endParaRPr lang="de-D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14. Anzahl 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von stationären Schadstoffsammelstellen</a:t>
            </a:r>
            <a:endParaRPr lang="de-D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15. CO</a:t>
            </a:r>
            <a:r>
              <a:rPr lang="de-DE" sz="2000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-Entstehung 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durch Kundenverkehr</a:t>
            </a:r>
            <a:endParaRPr lang="de-D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16. CO</a:t>
            </a:r>
            <a:r>
              <a:rPr lang="de-DE" sz="2000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-Entstehung 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durch Entsorgungslogistik</a:t>
            </a:r>
            <a:endParaRPr lang="de-D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17. Lärmbelastung 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</a:t>
            </a: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Anwohner</a:t>
            </a:r>
            <a:r>
              <a:rPr lang="de-DE" sz="2000" dirty="0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2000" dirty="0" smtClean="0">
              <a:latin typeface="Calibri" panose="020F0502020204030204" pitchFamily="34" charset="0"/>
              <a:ea typeface="TheSansOffice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de-DE" sz="2000" dirty="0" smtClean="0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Personal</a:t>
            </a:r>
            <a:endParaRPr lang="de-DE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18. Verbesserung 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Steuerung durch Vorarbeiter</a:t>
            </a:r>
            <a:endParaRPr lang="de-D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19. Verbesserung 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Steuerung durch Stationsleitung</a:t>
            </a:r>
            <a:endParaRPr lang="de-D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20. Arbeitszeitmodelle 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 Basis von Vollzeitbeschäftigten </a:t>
            </a:r>
            <a:endParaRPr lang="de-D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21. Alleinarbeit</a:t>
            </a:r>
            <a:endParaRPr lang="de-D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22. Anforderungen 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Büro- und </a:t>
            </a:r>
            <a:r>
              <a:rPr lang="de-D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Sozialgebäude</a:t>
            </a:r>
            <a:endParaRPr lang="de-D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041195" y="1634395"/>
            <a:ext cx="7326056" cy="387167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Operativer </a:t>
            </a:r>
            <a:r>
              <a:rPr lang="de-DE" sz="1800" dirty="0">
                <a:solidFill>
                  <a:srgbClr val="E36C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Betrieb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23. Eingangskontrolle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24. Trennung 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von Kunden- und Containerverkehr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0"/>
              </a:spcAft>
            </a:pPr>
            <a:r>
              <a:rPr lang="de-DE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25. Revisionssicherer Zahlungsverkehr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5595" y="280724"/>
            <a:ext cx="6095540" cy="863600"/>
          </a:xfrm>
        </p:spPr>
        <p:txBody>
          <a:bodyPr/>
          <a:lstStyle/>
          <a:p>
            <a:r>
              <a:rPr lang="de-DE" dirty="0" smtClean="0"/>
              <a:t>Gewichtung und Ergebnis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32573"/>
              </p:ext>
            </p:extLst>
          </p:nvPr>
        </p:nvGraphicFramePr>
        <p:xfrm>
          <a:off x="589936" y="2054943"/>
          <a:ext cx="9763433" cy="4168876"/>
        </p:xfrm>
        <a:graphic>
          <a:graphicData uri="http://schemas.openxmlformats.org/drawingml/2006/table">
            <a:tbl>
              <a:tblPr firstRow="1" firstCol="1" bandRow="1"/>
              <a:tblGrid>
                <a:gridCol w="2295578">
                  <a:extLst>
                    <a:ext uri="{9D8B030D-6E8A-4147-A177-3AD203B41FA5}">
                      <a16:colId xmlns:a16="http://schemas.microsoft.com/office/drawing/2014/main" val="73755903"/>
                    </a:ext>
                  </a:extLst>
                </a:gridCol>
                <a:gridCol w="2295578">
                  <a:extLst>
                    <a:ext uri="{9D8B030D-6E8A-4147-A177-3AD203B41FA5}">
                      <a16:colId xmlns:a16="http://schemas.microsoft.com/office/drawing/2014/main" val="3487839901"/>
                    </a:ext>
                  </a:extLst>
                </a:gridCol>
                <a:gridCol w="1070971">
                  <a:extLst>
                    <a:ext uri="{9D8B030D-6E8A-4147-A177-3AD203B41FA5}">
                      <a16:colId xmlns:a16="http://schemas.microsoft.com/office/drawing/2014/main" val="1125439631"/>
                    </a:ext>
                  </a:extLst>
                </a:gridCol>
                <a:gridCol w="903771">
                  <a:extLst>
                    <a:ext uri="{9D8B030D-6E8A-4147-A177-3AD203B41FA5}">
                      <a16:colId xmlns:a16="http://schemas.microsoft.com/office/drawing/2014/main" val="3214425316"/>
                    </a:ext>
                  </a:extLst>
                </a:gridCol>
                <a:gridCol w="695515">
                  <a:extLst>
                    <a:ext uri="{9D8B030D-6E8A-4147-A177-3AD203B41FA5}">
                      <a16:colId xmlns:a16="http://schemas.microsoft.com/office/drawing/2014/main" val="2916367292"/>
                    </a:ext>
                  </a:extLst>
                </a:gridCol>
                <a:gridCol w="811766">
                  <a:extLst>
                    <a:ext uri="{9D8B030D-6E8A-4147-A177-3AD203B41FA5}">
                      <a16:colId xmlns:a16="http://schemas.microsoft.com/office/drawing/2014/main" val="2741344845"/>
                    </a:ext>
                  </a:extLst>
                </a:gridCol>
                <a:gridCol w="900727">
                  <a:extLst>
                    <a:ext uri="{9D8B030D-6E8A-4147-A177-3AD203B41FA5}">
                      <a16:colId xmlns:a16="http://schemas.microsoft.com/office/drawing/2014/main" val="2089770945"/>
                    </a:ext>
                  </a:extLst>
                </a:gridCol>
                <a:gridCol w="789527">
                  <a:extLst>
                    <a:ext uri="{9D8B030D-6E8A-4147-A177-3AD203B41FA5}">
                      <a16:colId xmlns:a16="http://schemas.microsoft.com/office/drawing/2014/main" val="319179068"/>
                    </a:ext>
                  </a:extLst>
                </a:gridCol>
              </a:tblGrid>
              <a:tr h="868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Gewichtung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Kriterien 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Modern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heSansOffice"/>
                          <a:cs typeface="Calibri" panose="020F0502020204030204" pitchFamily="34" charset="0"/>
                        </a:rPr>
                        <a:t>Grün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RS 15+1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RS 11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RS 9+1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RS 7+1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RS 4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13757"/>
                  </a:ext>
                </a:extLst>
              </a:tr>
              <a:tr h="430983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Gewichtung Arbeitsgruppe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Wirtschaftlichkeit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93592"/>
                  </a:ext>
                </a:extLst>
              </a:tr>
              <a:tr h="7872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Kundenfreundlichkeit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1,66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1,88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93784"/>
                  </a:ext>
                </a:extLst>
              </a:tr>
              <a:tr h="78721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Umweltverträglichkeit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0,75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0,76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81408"/>
                  </a:ext>
                </a:extLst>
              </a:tr>
              <a:tr h="43098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Personal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0,44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0,52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1,28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571643"/>
                  </a:ext>
                </a:extLst>
              </a:tr>
              <a:tr h="43098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Operativer Betrieb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0,76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0,16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0,88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1,04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116628"/>
                  </a:ext>
                </a:extLst>
              </a:tr>
              <a:tr h="4329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Summe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2,86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5,99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E36C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6,42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TheSansOffice"/>
                        <a:cs typeface="Times New Roman" panose="02020603050405020304" pitchFamily="18" charset="0"/>
                      </a:endParaRPr>
                    </a:p>
                  </a:txBody>
                  <a:tcPr marL="42645" marR="4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439037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91612" y="6312310"/>
            <a:ext cx="2979918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Maximal mögliche Punktzahl: 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zentraler Lösungen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965485" y="2261420"/>
            <a:ext cx="843064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Hohe Wirtschaftlichkeit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Differenzierte Kundenfreundlichkeit</a:t>
            </a:r>
          </a:p>
          <a:p>
            <a:pPr marL="723719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Tendenziell schlechter bei </a:t>
            </a:r>
            <a:r>
              <a:rPr lang="de-DE" sz="2400" b="1" dirty="0" smtClean="0"/>
              <a:t>Fahrwegen</a:t>
            </a:r>
          </a:p>
          <a:p>
            <a:pPr marL="723719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Besser bei </a:t>
            </a:r>
            <a:r>
              <a:rPr lang="de-DE" sz="2400" b="1" dirty="0" smtClean="0"/>
              <a:t>Abgabeergonomie</a:t>
            </a:r>
            <a:r>
              <a:rPr lang="de-DE" sz="2400" dirty="0" smtClean="0"/>
              <a:t>, Überdachung, getrennte </a:t>
            </a:r>
            <a:r>
              <a:rPr lang="de-DE" sz="2400" dirty="0"/>
              <a:t>Ein- </a:t>
            </a:r>
            <a:endParaRPr lang="de-DE" sz="2400" dirty="0" smtClean="0"/>
          </a:p>
          <a:p>
            <a:pPr lvl="1"/>
            <a:r>
              <a:rPr lang="de-DE" sz="2400" dirty="0"/>
              <a:t> </a:t>
            </a:r>
            <a:r>
              <a:rPr lang="de-DE" sz="2400" dirty="0" smtClean="0"/>
              <a:t>    und Ausfahrten sowie Schließzeiten </a:t>
            </a:r>
            <a:r>
              <a:rPr lang="de-DE" sz="2400" dirty="0"/>
              <a:t>bei </a:t>
            </a:r>
            <a:r>
              <a:rPr lang="de-DE" sz="2400" dirty="0" smtClean="0"/>
              <a:t>Containertausch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Differenzierte Umweltfreundlichkeit</a:t>
            </a:r>
          </a:p>
          <a:p>
            <a:pPr marL="723719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Hohe </a:t>
            </a:r>
            <a:r>
              <a:rPr lang="de-DE" sz="2400" b="1" dirty="0" smtClean="0"/>
              <a:t>Qualität der Entsorgung</a:t>
            </a:r>
          </a:p>
          <a:p>
            <a:pPr marL="723719" lvl="1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Höhere </a:t>
            </a:r>
            <a:r>
              <a:rPr lang="de-DE" sz="2400" b="1" dirty="0" smtClean="0"/>
              <a:t>CO</a:t>
            </a:r>
            <a:r>
              <a:rPr lang="de-DE" sz="1600" b="1" dirty="0" smtClean="0"/>
              <a:t>2</a:t>
            </a:r>
            <a:r>
              <a:rPr lang="de-DE" sz="2400" b="1" dirty="0" smtClean="0"/>
              <a:t>-Entstehung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Besonders gut in Personalkriterien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Besonders gut in operativen Kriterien</a:t>
            </a:r>
          </a:p>
        </p:txBody>
      </p:sp>
    </p:spTree>
    <p:extLst>
      <p:ext uri="{BB962C8B-B14F-4D97-AF65-F5344CB8AC3E}">
        <p14:creationId xmlns:p14="http://schemas.microsoft.com/office/powerpoint/2010/main" val="28078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Entwicklungsplan Recycling-Stationen 2024 – August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CE3A01-A181-4119-ACCE-72559F7ACFB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52083E8-4290-EF45-B84D-5179DF60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FD9F102-52BD-AA49-A4CF-008A92CABE98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918C879-F62C-AB48-A75F-ADC0D259B3C9}"/>
              </a:ext>
            </a:extLst>
          </p:cNvPr>
          <p:cNvSpPr txBox="1">
            <a:spLocks/>
          </p:cNvSpPr>
          <p:nvPr/>
        </p:nvSpPr>
        <p:spPr>
          <a:xfrm>
            <a:off x="595313" y="452787"/>
            <a:ext cx="9475787" cy="654364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801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de-DE" sz="4000" b="0" dirty="0" smtClean="0"/>
              <a:t>Empfehlung der Arbeitsgruppe </a:t>
            </a:r>
          </a:p>
          <a:p>
            <a:pPr algn="ctr"/>
            <a:r>
              <a:rPr lang="de-DE" sz="4000" b="0" dirty="0" smtClean="0"/>
              <a:t>7 + 1 Stationen</a:t>
            </a:r>
            <a:endParaRPr lang="de-DE" sz="4000" b="0" dirty="0"/>
          </a:p>
          <a:p>
            <a:pPr algn="ctr"/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4333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Vorschlag der Arbeitsgruppe: RS 7 + 1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170039" y="2526890"/>
            <a:ext cx="79739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Zusätzliche Vorteile gegenüber RS 4</a:t>
            </a:r>
          </a:p>
          <a:p>
            <a:endParaRPr lang="de-D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Neue Station im Bremer Osten (An Krietes Park)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Die „neuen“ Stationen </a:t>
            </a:r>
            <a:r>
              <a:rPr lang="de-DE" sz="2800" dirty="0" err="1" smtClean="0"/>
              <a:t>Borgfeld</a:t>
            </a:r>
            <a:r>
              <a:rPr lang="de-DE" sz="2800" dirty="0" smtClean="0"/>
              <a:t> und Burglesum sollen erhalten bleiben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Die Station </a:t>
            </a:r>
            <a:r>
              <a:rPr lang="de-DE" sz="2800" dirty="0" err="1" smtClean="0"/>
              <a:t>Kirchhuchting</a:t>
            </a:r>
            <a:r>
              <a:rPr lang="de-DE" sz="2800" dirty="0" smtClean="0"/>
              <a:t> (DBS-Eigentum, Lage im Westen) soll ausgebaut werden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21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Entwicklungsplan Recycling-Stationen 2024 – August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CE3A01-A181-4119-ACCE-72559F7ACFB0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52083E8-4290-EF45-B84D-5179DF60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FD9F102-52BD-AA49-A4CF-008A92CABE98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918C879-F62C-AB48-A75F-ADC0D259B3C9}"/>
              </a:ext>
            </a:extLst>
          </p:cNvPr>
          <p:cNvSpPr txBox="1">
            <a:spLocks/>
          </p:cNvSpPr>
          <p:nvPr/>
        </p:nvSpPr>
        <p:spPr>
          <a:xfrm>
            <a:off x="595313" y="452787"/>
            <a:ext cx="9475787" cy="654364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801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de-DE" sz="4000" b="0" dirty="0" smtClean="0"/>
              <a:t>Alternative zu 7 + 1</a:t>
            </a:r>
          </a:p>
          <a:p>
            <a:pPr algn="ctr"/>
            <a:r>
              <a:rPr lang="de-DE" sz="4000" b="0" dirty="0" smtClean="0"/>
              <a:t>Modern </a:t>
            </a:r>
            <a:r>
              <a:rPr lang="de-DE" sz="4000" b="0" dirty="0"/>
              <a:t>+</a:t>
            </a:r>
            <a:r>
              <a:rPr lang="de-DE" sz="4000" b="0" dirty="0" smtClean="0"/>
              <a:t> Grün </a:t>
            </a:r>
            <a:br>
              <a:rPr lang="de-DE" sz="4000" b="0" dirty="0" smtClean="0"/>
            </a:br>
            <a:r>
              <a:rPr lang="de-DE" sz="4000" b="0" dirty="0" smtClean="0"/>
              <a:t>Erhalt aller 15 Standorte + 1 neue Station</a:t>
            </a:r>
            <a:endParaRPr lang="de-DE" sz="4000" b="0" dirty="0"/>
          </a:p>
          <a:p>
            <a:pPr algn="ctr"/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070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Kernthemen bei Modern </a:t>
            </a:r>
            <a:r>
              <a:rPr lang="de-DE" dirty="0"/>
              <a:t>+</a:t>
            </a:r>
            <a:r>
              <a:rPr lang="de-DE" dirty="0" smtClean="0"/>
              <a:t> Grün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60439" y="2890006"/>
            <a:ext cx="9886168" cy="2550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smtClean="0"/>
              <a:t>Ankerfraktion Grünabfälle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smtClean="0"/>
              <a:t>Fokus auf Kundenfreundlichkeit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smtClean="0"/>
              <a:t>Höhere Kosten (+ 1,3 Mio. €/a gegenüber RS 7 + 1)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8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Entwicklungsplan Recycling-Stationen 2024 – August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CE3A01-A181-4119-ACCE-72559F7ACFB0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52083E8-4290-EF45-B84D-5179DF60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FD9F102-52BD-AA49-A4CF-008A92CABE98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918C879-F62C-AB48-A75F-ADC0D259B3C9}"/>
              </a:ext>
            </a:extLst>
          </p:cNvPr>
          <p:cNvSpPr txBox="1">
            <a:spLocks/>
          </p:cNvSpPr>
          <p:nvPr/>
        </p:nvSpPr>
        <p:spPr>
          <a:xfrm>
            <a:off x="595313" y="452787"/>
            <a:ext cx="9475787" cy="654364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801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de-DE" sz="4000" b="0" dirty="0" smtClean="0"/>
              <a:t>Ziele, Organisation und Inhalt</a:t>
            </a:r>
            <a:endParaRPr lang="de-DE" sz="4000" b="0" dirty="0"/>
          </a:p>
          <a:p>
            <a:pPr algn="ctr"/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4502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275670" y="4903485"/>
            <a:ext cx="9848400" cy="1742471"/>
          </a:xfrm>
        </p:spPr>
        <p:txBody>
          <a:bodyPr/>
          <a:lstStyle/>
          <a:p>
            <a:pPr marL="0" indent="0">
              <a:buNone/>
            </a:pPr>
            <a:endParaRPr lang="de-DE" sz="1600" dirty="0" smtClean="0"/>
          </a:p>
          <a:p>
            <a:pPr>
              <a:buClr>
                <a:schemeClr val="tx1"/>
              </a:buClr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Top. Modern. Grün.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101781" y="6086168"/>
            <a:ext cx="2590032" cy="1473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285596" y="1700726"/>
            <a:ext cx="10248900" cy="5702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80371" indent="-380371" algn="l" defTabSz="801487" rtl="0" eaLnBrk="1" latinLnBrk="0" hangingPunct="1">
              <a:lnSpc>
                <a:spcPct val="90000"/>
              </a:lnSpc>
              <a:spcBef>
                <a:spcPts val="876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4" indent="-38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1858" indent="-38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01" indent="-38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3345" indent="-38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4088" indent="-20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4831" indent="-20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5574" indent="-20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6318" indent="-20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 smtClean="0">
                <a:solidFill>
                  <a:srgbClr val="002060"/>
                </a:solidFill>
              </a:rPr>
              <a:t>Top-Modern: 2 Recycling-Center</a:t>
            </a:r>
            <a:br>
              <a:rPr lang="de-DE" sz="2400" b="1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Hulsberg </a:t>
            </a:r>
            <a:r>
              <a:rPr lang="de-DE" dirty="0">
                <a:solidFill>
                  <a:srgbClr val="002060"/>
                </a:solidFill>
              </a:rPr>
              <a:t>ǀ </a:t>
            </a:r>
            <a:r>
              <a:rPr lang="de-DE" dirty="0" smtClean="0">
                <a:solidFill>
                  <a:srgbClr val="002060"/>
                </a:solidFill>
              </a:rPr>
              <a:t>Osterholz</a:t>
            </a:r>
          </a:p>
          <a:p>
            <a:r>
              <a:rPr lang="de-DE" sz="1600" smtClean="0"/>
              <a:t>Zwei </a:t>
            </a:r>
            <a:r>
              <a:rPr lang="de-DE" sz="1600" b="1" dirty="0"/>
              <a:t>Recycling-Center</a:t>
            </a:r>
            <a:r>
              <a:rPr lang="de-DE" sz="1600" dirty="0"/>
              <a:t> </a:t>
            </a:r>
            <a:r>
              <a:rPr lang="de-DE" sz="1600" dirty="0" smtClean="0"/>
              <a:t>als Vollsortimenter mit </a:t>
            </a:r>
            <a:r>
              <a:rPr lang="de-DE" sz="1600" dirty="0"/>
              <a:t>kundenfreundlicher </a:t>
            </a:r>
            <a:r>
              <a:rPr lang="de-DE" sz="1600" dirty="0" smtClean="0"/>
              <a:t>Abgabeergonomie und Überdachung</a:t>
            </a:r>
          </a:p>
          <a:p>
            <a:r>
              <a:rPr lang="de-DE" sz="1600" dirty="0" smtClean="0"/>
              <a:t>Getrennte Kunden- und Containerlogistik</a:t>
            </a:r>
          </a:p>
          <a:p>
            <a:r>
              <a:rPr lang="de-DE" sz="1600" dirty="0"/>
              <a:t>Öffnungszeiten: </a:t>
            </a:r>
            <a:r>
              <a:rPr lang="de-DE" sz="1600" dirty="0" smtClean="0"/>
              <a:t>4 </a:t>
            </a:r>
            <a:r>
              <a:rPr lang="de-DE" sz="1600" dirty="0"/>
              <a:t>Tage von 9 – 17 Uhr, ein Wochentag von 11 – 19 </a:t>
            </a:r>
            <a:r>
              <a:rPr lang="de-DE" sz="1600" dirty="0" smtClean="0"/>
              <a:t>Uhr, </a:t>
            </a:r>
            <a:r>
              <a:rPr lang="de-DE" sz="1600" dirty="0"/>
              <a:t>Samstag 9 - 14 Uhr </a:t>
            </a:r>
            <a:br>
              <a:rPr lang="de-DE" sz="1600" dirty="0"/>
            </a:br>
            <a:endParaRPr lang="de-DE" sz="1600" dirty="0"/>
          </a:p>
          <a:p>
            <a:pPr marL="0" indent="0">
              <a:buNone/>
            </a:pPr>
            <a:r>
              <a:rPr lang="de-DE" sz="2400" b="1" dirty="0" smtClean="0">
                <a:solidFill>
                  <a:srgbClr val="ED8B00"/>
                </a:solidFill>
              </a:rPr>
              <a:t>Modern</a:t>
            </a:r>
            <a:r>
              <a:rPr lang="de-DE" sz="2400" b="1" dirty="0">
                <a:solidFill>
                  <a:srgbClr val="ED8B00"/>
                </a:solidFill>
              </a:rPr>
              <a:t>: 7</a:t>
            </a:r>
            <a:r>
              <a:rPr lang="de-DE" sz="2400" b="1" dirty="0" smtClean="0">
                <a:solidFill>
                  <a:srgbClr val="ED8B00"/>
                </a:solidFill>
              </a:rPr>
              <a:t> Recycling-Stationen</a:t>
            </a:r>
            <a:br>
              <a:rPr lang="de-DE" sz="2400" b="1" dirty="0" smtClean="0">
                <a:solidFill>
                  <a:srgbClr val="ED8B00"/>
                </a:solidFill>
              </a:rPr>
            </a:br>
            <a:r>
              <a:rPr lang="de-DE" sz="2400" dirty="0" smtClean="0">
                <a:solidFill>
                  <a:srgbClr val="ED8B00"/>
                </a:solidFill>
              </a:rPr>
              <a:t>Blockland</a:t>
            </a:r>
            <a:r>
              <a:rPr lang="de-DE" sz="2400" dirty="0">
                <a:solidFill>
                  <a:srgbClr val="ED8B00"/>
                </a:solidFill>
              </a:rPr>
              <a:t> ǀ</a:t>
            </a:r>
            <a:r>
              <a:rPr lang="de-DE" sz="2400" dirty="0" smtClean="0">
                <a:solidFill>
                  <a:srgbClr val="ED8B00"/>
                </a:solidFill>
              </a:rPr>
              <a:t> </a:t>
            </a:r>
            <a:r>
              <a:rPr lang="de-DE" dirty="0" err="1" smtClean="0">
                <a:solidFill>
                  <a:srgbClr val="ED8B00"/>
                </a:solidFill>
              </a:rPr>
              <a:t>Kirchhuchting</a:t>
            </a:r>
            <a:r>
              <a:rPr lang="de-DE" dirty="0" smtClean="0">
                <a:solidFill>
                  <a:srgbClr val="ED8B00"/>
                </a:solidFill>
              </a:rPr>
              <a:t> </a:t>
            </a:r>
            <a:r>
              <a:rPr lang="de-DE" dirty="0">
                <a:solidFill>
                  <a:srgbClr val="ED8B00"/>
                </a:solidFill>
              </a:rPr>
              <a:t>ǀ  Burglesum </a:t>
            </a:r>
            <a:r>
              <a:rPr lang="de-DE" dirty="0" smtClean="0">
                <a:solidFill>
                  <a:srgbClr val="ED8B00"/>
                </a:solidFill>
              </a:rPr>
              <a:t>I Blumenthal  ǀ Hohentor </a:t>
            </a:r>
            <a:r>
              <a:rPr lang="de-DE" dirty="0">
                <a:solidFill>
                  <a:srgbClr val="ED8B00"/>
                </a:solidFill>
              </a:rPr>
              <a:t>ǀ Oberneuland ǀ </a:t>
            </a:r>
            <a:r>
              <a:rPr lang="de-DE" dirty="0" err="1" smtClean="0">
                <a:solidFill>
                  <a:srgbClr val="ED8B00"/>
                </a:solidFill>
              </a:rPr>
              <a:t>Borgfeld</a:t>
            </a:r>
            <a:endParaRPr lang="de-DE" dirty="0" smtClean="0">
              <a:solidFill>
                <a:srgbClr val="ED8B00"/>
              </a:solidFill>
            </a:endParaRPr>
          </a:p>
          <a:p>
            <a:pPr>
              <a:buClr>
                <a:schemeClr val="tx1"/>
              </a:buClr>
            </a:pPr>
            <a:r>
              <a:rPr lang="de-DE" sz="1600" dirty="0" smtClean="0"/>
              <a:t>Sieben modernisierte </a:t>
            </a:r>
            <a:r>
              <a:rPr lang="de-DE" sz="1600" b="1" dirty="0" smtClean="0"/>
              <a:t>Recycling-Stationen</a:t>
            </a:r>
            <a:r>
              <a:rPr lang="de-DE" sz="1600" dirty="0" smtClean="0"/>
              <a:t> mit Annahme nahezu aller Abfälle</a:t>
            </a:r>
          </a:p>
          <a:p>
            <a:pPr>
              <a:buClr>
                <a:schemeClr val="tx1"/>
              </a:buClr>
            </a:pPr>
            <a:r>
              <a:rPr lang="de-DE" sz="1600" dirty="0" smtClean="0"/>
              <a:t>Öffnungszeiten</a:t>
            </a:r>
            <a:r>
              <a:rPr lang="de-DE" sz="1600" dirty="0"/>
              <a:t>: 4</a:t>
            </a:r>
            <a:r>
              <a:rPr lang="de-DE" sz="1600" dirty="0" smtClean="0"/>
              <a:t> </a:t>
            </a:r>
            <a:r>
              <a:rPr lang="de-DE" sz="1600" dirty="0"/>
              <a:t>Tage von 9 – 17 </a:t>
            </a:r>
            <a:r>
              <a:rPr lang="de-DE" sz="1600" dirty="0" smtClean="0"/>
              <a:t>Uhr, </a:t>
            </a:r>
            <a:r>
              <a:rPr lang="de-DE" sz="1600" dirty="0"/>
              <a:t> </a:t>
            </a:r>
            <a:r>
              <a:rPr lang="de-DE" sz="1600" dirty="0" smtClean="0"/>
              <a:t>ein Wochentag von 11 – 19 Uhr, Samstag 9 - 14 Uhr </a:t>
            </a:r>
            <a:br>
              <a:rPr lang="de-DE" sz="1600" dirty="0" smtClean="0"/>
            </a:br>
            <a:endParaRPr lang="de-DE" sz="1600" dirty="0"/>
          </a:p>
          <a:p>
            <a:pPr marL="0" indent="0">
              <a:buNone/>
            </a:pPr>
            <a:r>
              <a:rPr lang="de-DE" sz="2400" b="1" dirty="0" smtClean="0">
                <a:solidFill>
                  <a:srgbClr val="62A70F"/>
                </a:solidFill>
              </a:rPr>
              <a:t>Grün: </a:t>
            </a:r>
            <a:r>
              <a:rPr lang="de-DE" sz="2400" b="1" dirty="0">
                <a:solidFill>
                  <a:srgbClr val="62A70F"/>
                </a:solidFill>
              </a:rPr>
              <a:t>7 </a:t>
            </a:r>
            <a:r>
              <a:rPr lang="de-DE" sz="2400" b="1" dirty="0" smtClean="0">
                <a:solidFill>
                  <a:srgbClr val="62A70F"/>
                </a:solidFill>
              </a:rPr>
              <a:t>Grün-Stationen </a:t>
            </a:r>
            <a:r>
              <a:rPr lang="de-DE" sz="2400" b="1" dirty="0">
                <a:solidFill>
                  <a:srgbClr val="62A70F"/>
                </a:solidFill>
              </a:rPr>
              <a:t/>
            </a:r>
            <a:br>
              <a:rPr lang="de-DE" sz="2400" b="1" dirty="0">
                <a:solidFill>
                  <a:srgbClr val="62A70F"/>
                </a:solidFill>
              </a:rPr>
            </a:br>
            <a:r>
              <a:rPr lang="de-DE" dirty="0" err="1">
                <a:solidFill>
                  <a:srgbClr val="62A70F"/>
                </a:solidFill>
              </a:rPr>
              <a:t>Aumund</a:t>
            </a:r>
            <a:r>
              <a:rPr lang="de-DE" dirty="0">
                <a:solidFill>
                  <a:srgbClr val="62A70F"/>
                </a:solidFill>
              </a:rPr>
              <a:t> ǀ  Huchting ǀ </a:t>
            </a:r>
            <a:r>
              <a:rPr lang="de-DE" dirty="0" err="1">
                <a:solidFill>
                  <a:srgbClr val="62A70F"/>
                </a:solidFill>
              </a:rPr>
              <a:t>Hemelingen</a:t>
            </a:r>
            <a:r>
              <a:rPr lang="de-DE" dirty="0">
                <a:solidFill>
                  <a:srgbClr val="62A70F"/>
                </a:solidFill>
              </a:rPr>
              <a:t> ǀ </a:t>
            </a:r>
            <a:r>
              <a:rPr lang="de-DE" dirty="0" err="1">
                <a:solidFill>
                  <a:srgbClr val="62A70F"/>
                </a:solidFill>
              </a:rPr>
              <a:t>Findorff</a:t>
            </a:r>
            <a:r>
              <a:rPr lang="de-DE" dirty="0">
                <a:solidFill>
                  <a:srgbClr val="62A70F"/>
                </a:solidFill>
              </a:rPr>
              <a:t> ǀ </a:t>
            </a:r>
            <a:r>
              <a:rPr lang="de-DE" dirty="0" err="1">
                <a:solidFill>
                  <a:srgbClr val="62A70F"/>
                </a:solidFill>
              </a:rPr>
              <a:t>Obervieland</a:t>
            </a:r>
            <a:r>
              <a:rPr lang="de-DE" dirty="0">
                <a:solidFill>
                  <a:srgbClr val="62A70F"/>
                </a:solidFill>
              </a:rPr>
              <a:t> ǀ Horn ǀ Oslebshausen</a:t>
            </a:r>
          </a:p>
          <a:p>
            <a:pPr>
              <a:buClr>
                <a:schemeClr val="tx1"/>
              </a:buClr>
            </a:pPr>
            <a:r>
              <a:rPr lang="de-DE" sz="1600" b="1" dirty="0" smtClean="0"/>
              <a:t>Grün-Stationen:</a:t>
            </a:r>
            <a:r>
              <a:rPr lang="de-DE" sz="1600" dirty="0" smtClean="0"/>
              <a:t> Fokussierung </a:t>
            </a:r>
            <a:r>
              <a:rPr lang="de-DE" sz="1600" dirty="0"/>
              <a:t>auf </a:t>
            </a:r>
            <a:r>
              <a:rPr lang="de-DE" sz="1600" dirty="0" smtClean="0"/>
              <a:t>Ankerabfall Grünabfall</a:t>
            </a:r>
            <a:endParaRPr lang="de-DE" sz="1600" dirty="0"/>
          </a:p>
          <a:p>
            <a:pPr>
              <a:buClr>
                <a:schemeClr val="tx1"/>
              </a:buClr>
            </a:pPr>
            <a:r>
              <a:rPr lang="de-DE" sz="1600" dirty="0"/>
              <a:t>Öffnungszeiten: 2 Tage/Woche plus Samstag von 9 – 14 Uhr in der Saison (März bis November)</a:t>
            </a:r>
          </a:p>
          <a:p>
            <a:pPr>
              <a:buClr>
                <a:schemeClr val="tx1"/>
              </a:buClr>
            </a:pPr>
            <a:r>
              <a:rPr lang="de-DE" sz="1600" dirty="0" smtClean="0"/>
              <a:t>Containerstandplatz </a:t>
            </a:r>
            <a:r>
              <a:rPr lang="de-DE" sz="1600" dirty="0"/>
              <a:t>zur Annahme von Glas, Textilien und Elektrokleingeräten</a:t>
            </a:r>
            <a:endParaRPr lang="de-DE" sz="16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673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5B20F-D072-5740-A0A8-2993221A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</p:spPr>
        <p:txBody>
          <a:bodyPr/>
          <a:lstStyle/>
          <a:p>
            <a:r>
              <a:rPr lang="de-DE" dirty="0" smtClean="0"/>
              <a:t>Top. Modern. Grün.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A1DCF44-EF4C-FD4B-AF58-5C49075F1F94}"/>
              </a:ext>
            </a:extLst>
          </p:cNvPr>
          <p:cNvSpPr txBox="1"/>
          <p:nvPr/>
        </p:nvSpPr>
        <p:spPr>
          <a:xfrm>
            <a:off x="1866378" y="2805830"/>
            <a:ext cx="184731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D8E3EB7-DC52-EC46-8C0B-69FD060CB1B5}"/>
              </a:ext>
            </a:extLst>
          </p:cNvPr>
          <p:cNvGrpSpPr/>
          <p:nvPr/>
        </p:nvGrpSpPr>
        <p:grpSpPr>
          <a:xfrm>
            <a:off x="701129" y="1968987"/>
            <a:ext cx="8275165" cy="5590687"/>
            <a:chOff x="47847" y="1026270"/>
            <a:chExt cx="7683450" cy="5514834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61914E3-E818-1743-9AD7-8E63F56BE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147" y="1026270"/>
              <a:ext cx="7101150" cy="5306855"/>
            </a:xfrm>
            <a:prstGeom prst="rect">
              <a:avLst/>
            </a:prstGeom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C3BFD4E-70D2-DD45-8F58-EDF2DA9AD602}"/>
                </a:ext>
              </a:extLst>
            </p:cNvPr>
            <p:cNvSpPr/>
            <p:nvPr/>
          </p:nvSpPr>
          <p:spPr>
            <a:xfrm>
              <a:off x="47847" y="2701946"/>
              <a:ext cx="2092103" cy="1796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62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4AF5D75E-881A-6044-9CE8-B23145DB853C}"/>
                </a:ext>
              </a:extLst>
            </p:cNvPr>
            <p:cNvSpPr/>
            <p:nvPr/>
          </p:nvSpPr>
          <p:spPr>
            <a:xfrm>
              <a:off x="477747" y="4236577"/>
              <a:ext cx="2632276" cy="2304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62"/>
            </a:p>
          </p:txBody>
        </p:sp>
        <p:sp>
          <p:nvSpPr>
            <p:cNvPr id="18" name="Ellipse 68">
              <a:extLst>
                <a:ext uri="{FF2B5EF4-FFF2-40B4-BE49-F238E27FC236}">
                  <a16:creationId xmlns:a16="http://schemas.microsoft.com/office/drawing/2014/main" id="{B6075750-F3CC-C54D-9BA5-A5DB71A0B202}"/>
                </a:ext>
              </a:extLst>
            </p:cNvPr>
            <p:cNvSpPr/>
            <p:nvPr/>
          </p:nvSpPr>
          <p:spPr>
            <a:xfrm>
              <a:off x="6484687" y="4993806"/>
              <a:ext cx="129717" cy="1349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62" b="1" dirty="0"/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D475DF1C-3765-D146-94D3-BA96F964FE7E}"/>
              </a:ext>
            </a:extLst>
          </p:cNvPr>
          <p:cNvSpPr txBox="1"/>
          <p:nvPr/>
        </p:nvSpPr>
        <p:spPr>
          <a:xfrm>
            <a:off x="6453033" y="5648825"/>
            <a:ext cx="856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/>
              <a:t>Hemelingen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246F38-6113-6B40-BD3A-CD145799F3C5}"/>
              </a:ext>
            </a:extLst>
          </p:cNvPr>
          <p:cNvSpPr/>
          <p:nvPr/>
        </p:nvSpPr>
        <p:spPr>
          <a:xfrm>
            <a:off x="517575" y="6248578"/>
            <a:ext cx="1789856" cy="297751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7 </a:t>
            </a:r>
            <a:r>
              <a:rPr lang="de-DE" sz="1400" b="1" dirty="0" smtClean="0">
                <a:solidFill>
                  <a:schemeClr val="bg1"/>
                </a:solidFill>
              </a:rPr>
              <a:t>Grün-Stationen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F631BE70-4C61-2447-8767-77327C0B9E55}"/>
              </a:ext>
            </a:extLst>
          </p:cNvPr>
          <p:cNvSpPr/>
          <p:nvPr/>
        </p:nvSpPr>
        <p:spPr>
          <a:xfrm>
            <a:off x="541335" y="5450926"/>
            <a:ext cx="1782776" cy="709903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7</a:t>
            </a:r>
            <a:r>
              <a:rPr lang="de-DE" sz="1400" b="1" dirty="0" smtClean="0">
                <a:solidFill>
                  <a:schemeClr val="bg1"/>
                </a:solidFill>
              </a:rPr>
              <a:t> moderne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 Recycling-Stationen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EC18BE4-87DA-AB44-9D75-3CBDFE994189}"/>
              </a:ext>
            </a:extLst>
          </p:cNvPr>
          <p:cNvSpPr txBox="1"/>
          <p:nvPr/>
        </p:nvSpPr>
        <p:spPr>
          <a:xfrm rot="-300000">
            <a:off x="1974690" y="2667330"/>
            <a:ext cx="930140" cy="276999"/>
          </a:xfrm>
          <a:prstGeom prst="rect">
            <a:avLst/>
          </a:prstGeom>
          <a:solidFill>
            <a:srgbClr val="ED8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Blumenthal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69CD092-8F72-0842-91E6-D367804B88CD}"/>
              </a:ext>
            </a:extLst>
          </p:cNvPr>
          <p:cNvSpPr txBox="1"/>
          <p:nvPr/>
        </p:nvSpPr>
        <p:spPr>
          <a:xfrm rot="-300000">
            <a:off x="4009563" y="3308536"/>
            <a:ext cx="859658" cy="276999"/>
          </a:xfrm>
          <a:prstGeom prst="rect">
            <a:avLst/>
          </a:prstGeom>
          <a:solidFill>
            <a:srgbClr val="ED8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Burglesum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F7DA608-03E8-814B-968A-976A42A765FC}"/>
              </a:ext>
            </a:extLst>
          </p:cNvPr>
          <p:cNvSpPr txBox="1"/>
          <p:nvPr/>
        </p:nvSpPr>
        <p:spPr>
          <a:xfrm rot="-300000">
            <a:off x="5663729" y="4336285"/>
            <a:ext cx="922495" cy="276999"/>
          </a:xfrm>
          <a:prstGeom prst="rect">
            <a:avLst/>
          </a:prstGeom>
          <a:solidFill>
            <a:srgbClr val="ED8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Blockland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856D72D-FFCF-0749-AA1E-AB34BEDF9C37}"/>
              </a:ext>
            </a:extLst>
          </p:cNvPr>
          <p:cNvSpPr txBox="1"/>
          <p:nvPr/>
        </p:nvSpPr>
        <p:spPr>
          <a:xfrm rot="-300000">
            <a:off x="4593444" y="6047800"/>
            <a:ext cx="1220655" cy="276999"/>
          </a:xfrm>
          <a:prstGeom prst="rect">
            <a:avLst/>
          </a:prstGeom>
          <a:solidFill>
            <a:srgbClr val="ED8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Kirchhuchting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CB4C8CC-29CF-2545-9FD8-0FD4AB3F93E4}"/>
              </a:ext>
            </a:extLst>
          </p:cNvPr>
          <p:cNvSpPr txBox="1"/>
          <p:nvPr/>
        </p:nvSpPr>
        <p:spPr>
          <a:xfrm rot="-300000">
            <a:off x="3211699" y="2891275"/>
            <a:ext cx="762384" cy="276999"/>
          </a:xfrm>
          <a:prstGeom prst="rect">
            <a:avLst/>
          </a:prstGeom>
          <a:solidFill>
            <a:srgbClr val="84B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Aumund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2DE7F7D-2689-4B4B-90F0-6FE99D6EBC93}"/>
              </a:ext>
            </a:extLst>
          </p:cNvPr>
          <p:cNvSpPr txBox="1"/>
          <p:nvPr/>
        </p:nvSpPr>
        <p:spPr>
          <a:xfrm rot="-300000">
            <a:off x="3832925" y="3982688"/>
            <a:ext cx="1085911" cy="276999"/>
          </a:xfrm>
          <a:prstGeom prst="rect">
            <a:avLst/>
          </a:prstGeom>
          <a:solidFill>
            <a:srgbClr val="84B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Oslebshausen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A5811B8-CB54-A84F-AE3A-E4F01E13BE72}"/>
              </a:ext>
            </a:extLst>
          </p:cNvPr>
          <p:cNvSpPr txBox="1"/>
          <p:nvPr/>
        </p:nvSpPr>
        <p:spPr>
          <a:xfrm rot="-300000">
            <a:off x="5269723" y="5592739"/>
            <a:ext cx="925888" cy="276999"/>
          </a:xfrm>
          <a:prstGeom prst="rect">
            <a:avLst/>
          </a:prstGeom>
          <a:solidFill>
            <a:srgbClr val="ED8B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Hohentor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F4D0737-2C56-B54F-8C39-7217F69AD3BC}"/>
              </a:ext>
            </a:extLst>
          </p:cNvPr>
          <p:cNvSpPr txBox="1"/>
          <p:nvPr/>
        </p:nvSpPr>
        <p:spPr>
          <a:xfrm rot="-300000">
            <a:off x="4506213" y="5700094"/>
            <a:ext cx="845256" cy="276999"/>
          </a:xfrm>
          <a:prstGeom prst="rect">
            <a:avLst/>
          </a:prstGeom>
          <a:solidFill>
            <a:srgbClr val="84B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Huchting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77BDE31-CAA0-884B-AD47-E1CEF17E793C}"/>
              </a:ext>
            </a:extLst>
          </p:cNvPr>
          <p:cNvSpPr txBox="1"/>
          <p:nvPr/>
        </p:nvSpPr>
        <p:spPr>
          <a:xfrm rot="-300000">
            <a:off x="5965135" y="6246052"/>
            <a:ext cx="1146778" cy="276999"/>
          </a:xfrm>
          <a:prstGeom prst="rect">
            <a:avLst/>
          </a:prstGeom>
          <a:solidFill>
            <a:srgbClr val="84B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Obervieland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3B6C803-62DE-F747-9070-BA43FA09CB6E}"/>
              </a:ext>
            </a:extLst>
          </p:cNvPr>
          <p:cNvSpPr txBox="1"/>
          <p:nvPr/>
        </p:nvSpPr>
        <p:spPr>
          <a:xfrm rot="-300000">
            <a:off x="5663976" y="4992101"/>
            <a:ext cx="792454" cy="276999"/>
          </a:xfrm>
          <a:prstGeom prst="rect">
            <a:avLst/>
          </a:prstGeom>
          <a:solidFill>
            <a:srgbClr val="84B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Findorff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FFC44ED-61E3-6D45-84A9-4C8AB3764F5F}"/>
              </a:ext>
            </a:extLst>
          </p:cNvPr>
          <p:cNvSpPr txBox="1"/>
          <p:nvPr/>
        </p:nvSpPr>
        <p:spPr>
          <a:xfrm rot="-300000">
            <a:off x="6747831" y="4949830"/>
            <a:ext cx="633380" cy="276999"/>
          </a:xfrm>
          <a:prstGeom prst="rect">
            <a:avLst/>
          </a:prstGeom>
          <a:solidFill>
            <a:srgbClr val="84B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Horn</a:t>
            </a:r>
          </a:p>
        </p:txBody>
      </p:sp>
      <p:pic>
        <p:nvPicPr>
          <p:cNvPr id="59" name="Grafik 58" descr="Ein Bild, das sitzend, Schild, Licht enthält.&#10;&#10;Automatisch generierte Beschreibung">
            <a:extLst>
              <a:ext uri="{FF2B5EF4-FFF2-40B4-BE49-F238E27FC236}">
                <a16:creationId xmlns:a16="http://schemas.microsoft.com/office/drawing/2014/main" id="{B7C807A2-E83F-6C48-9D9D-4CDB43E4E1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75" y="6493500"/>
            <a:ext cx="2775364" cy="1173689"/>
          </a:xfrm>
          <a:prstGeom prst="rect">
            <a:avLst/>
          </a:prstGeom>
        </p:spPr>
      </p:pic>
      <p:sp>
        <p:nvSpPr>
          <p:cNvPr id="61" name="Textfeld 60">
            <a:extLst>
              <a:ext uri="{FF2B5EF4-FFF2-40B4-BE49-F238E27FC236}">
                <a16:creationId xmlns:a16="http://schemas.microsoft.com/office/drawing/2014/main" id="{45A27568-7468-5148-9D6F-536CA4DE1952}"/>
              </a:ext>
            </a:extLst>
          </p:cNvPr>
          <p:cNvSpPr txBox="1"/>
          <p:nvPr/>
        </p:nvSpPr>
        <p:spPr>
          <a:xfrm rot="-300000">
            <a:off x="6975101" y="4408721"/>
            <a:ext cx="810985" cy="307777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200" dirty="0" err="1"/>
              <a:t>Borgfeld</a:t>
            </a:r>
            <a:endParaRPr lang="de-DE" sz="12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26048D9-A3AE-BE49-BFC6-68F5CD4D8628}"/>
              </a:ext>
            </a:extLst>
          </p:cNvPr>
          <p:cNvSpPr txBox="1"/>
          <p:nvPr/>
        </p:nvSpPr>
        <p:spPr>
          <a:xfrm rot="-300000">
            <a:off x="7454966" y="5630754"/>
            <a:ext cx="1202335" cy="307777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200" dirty="0"/>
              <a:t>Oberneuland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D3EE6ECC-9266-6548-8C1F-CD5BDC4864B3}"/>
              </a:ext>
            </a:extLst>
          </p:cNvPr>
          <p:cNvSpPr txBox="1"/>
          <p:nvPr/>
        </p:nvSpPr>
        <p:spPr>
          <a:xfrm rot="-300000">
            <a:off x="6295428" y="5651679"/>
            <a:ext cx="1075274" cy="276999"/>
          </a:xfrm>
          <a:prstGeom prst="rect">
            <a:avLst/>
          </a:prstGeom>
          <a:solidFill>
            <a:srgbClr val="84BD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Hemelingen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FFABB778-1BEB-E44C-9D45-1055A5AD96E0}"/>
              </a:ext>
            </a:extLst>
          </p:cNvPr>
          <p:cNvSpPr txBox="1"/>
          <p:nvPr/>
        </p:nvSpPr>
        <p:spPr>
          <a:xfrm rot="-300000">
            <a:off x="6362608" y="5337598"/>
            <a:ext cx="925888" cy="276999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Hulsberg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5DE27CA1-B6D0-D241-826A-200B9B4BA6CB}"/>
              </a:ext>
            </a:extLst>
          </p:cNvPr>
          <p:cNvSpPr txBox="1"/>
          <p:nvPr/>
        </p:nvSpPr>
        <p:spPr>
          <a:xfrm rot="-300000">
            <a:off x="7155229" y="6022330"/>
            <a:ext cx="1220655" cy="276999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Osterholz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631BE70-4C61-2447-8767-77327C0B9E55}"/>
              </a:ext>
            </a:extLst>
          </p:cNvPr>
          <p:cNvSpPr/>
          <p:nvPr/>
        </p:nvSpPr>
        <p:spPr>
          <a:xfrm>
            <a:off x="533606" y="4653981"/>
            <a:ext cx="1782776" cy="7099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2</a:t>
            </a:r>
            <a:r>
              <a:rPr lang="de-DE" sz="1400" b="1" dirty="0" smtClean="0">
                <a:solidFill>
                  <a:schemeClr val="bg1"/>
                </a:solidFill>
              </a:rPr>
              <a:t> Top-moderne Recycling-Center</a:t>
            </a:r>
            <a:endParaRPr 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Entwicklungsplan Modern + Grün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101781" y="6086168"/>
            <a:ext cx="2590032" cy="1473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70" y="1800936"/>
            <a:ext cx="8410661" cy="56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518089" y="2052028"/>
            <a:ext cx="9963098" cy="4152127"/>
          </a:xfrm>
        </p:spPr>
        <p:txBody>
          <a:bodyPr/>
          <a:lstStyle/>
          <a:p>
            <a:r>
              <a:rPr lang="de-DE" dirty="0" smtClean="0"/>
              <a:t>Höhere Anzahl Vollsortimenter: 7 statt jetzt 4</a:t>
            </a:r>
          </a:p>
          <a:p>
            <a:r>
              <a:rPr lang="de-DE" dirty="0" smtClean="0"/>
              <a:t>Verbesserte Abgabeergonomie: 2 neue moderne Stationen (Osterholz, Hulsberg)</a:t>
            </a:r>
          </a:p>
          <a:p>
            <a:r>
              <a:rPr lang="de-DE" dirty="0" smtClean="0"/>
              <a:t>Verkürzter Aufenthalt und </a:t>
            </a:r>
            <a:r>
              <a:rPr lang="de-DE" dirty="0"/>
              <a:t>Z</a:t>
            </a:r>
            <a:r>
              <a:rPr lang="de-DE" dirty="0" smtClean="0"/>
              <a:t>eitgewinn für die Kunden: optimierte Verkehrsführung</a:t>
            </a:r>
          </a:p>
          <a:p>
            <a:r>
              <a:rPr lang="de-DE" dirty="0" smtClean="0"/>
              <a:t>Verbesserter </a:t>
            </a:r>
            <a:r>
              <a:rPr lang="de-DE" dirty="0"/>
              <a:t>Service durch </a:t>
            </a:r>
            <a:r>
              <a:rPr lang="de-DE" dirty="0" smtClean="0"/>
              <a:t>neue Öffnungszeiten: an einem Werktag von 11 bis 19 Uhr sowie </a:t>
            </a:r>
            <a:r>
              <a:rPr lang="de-DE" dirty="0"/>
              <a:t>eine Verlängerung an den Samstagen bis 14:00 Uhr  </a:t>
            </a:r>
            <a:endParaRPr lang="de-DE" dirty="0" smtClean="0"/>
          </a:p>
          <a:p>
            <a:r>
              <a:rPr lang="de-DE" dirty="0" smtClean="0"/>
              <a:t>Keine Schließung von R-Stationen: 7 Stationen bleiben als Grünstationen mit eingeschränkten Öffnungszeiten erhalten</a:t>
            </a:r>
            <a:endParaRPr lang="de-DE" dirty="0"/>
          </a:p>
          <a:p>
            <a:r>
              <a:rPr lang="de-DE" dirty="0" smtClean="0"/>
              <a:t>Verringerung der CO</a:t>
            </a:r>
            <a:r>
              <a:rPr lang="de-DE" sz="1400" b="1" dirty="0" smtClean="0"/>
              <a:t>2</a:t>
            </a:r>
            <a:r>
              <a:rPr lang="de-DE" dirty="0" smtClean="0"/>
              <a:t>-Belastung: Reduzierung </a:t>
            </a:r>
            <a:r>
              <a:rPr lang="de-DE" dirty="0"/>
              <a:t>von Containertransporten </a:t>
            </a:r>
          </a:p>
          <a:p>
            <a:r>
              <a:rPr lang="de-DE" dirty="0" smtClean="0"/>
              <a:t>Eingangskontrolle: Durchsetzung von Gebührengerechtigkeit</a:t>
            </a:r>
          </a:p>
          <a:p>
            <a:r>
              <a:rPr lang="de-DE" dirty="0" smtClean="0"/>
              <a:t>Geringere Auswirkungen auf Gebühren: Kosten von „Modern + Grün“ geringer als Kosten der Alternative 15+1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für die Bremer Bürger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1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42913" y="2042196"/>
            <a:ext cx="9507600" cy="3021417"/>
          </a:xfrm>
        </p:spPr>
        <p:txBody>
          <a:bodyPr/>
          <a:lstStyle/>
          <a:p>
            <a:r>
              <a:rPr lang="de-DE" dirty="0" smtClean="0"/>
              <a:t>Schlechte Altbausubstanz (Raumluft, Trinkwasser)</a:t>
            </a:r>
          </a:p>
          <a:p>
            <a:r>
              <a:rPr lang="de-DE" dirty="0" smtClean="0"/>
              <a:t>Nur 1.450 m² derzeit nutzbare Hoffläche</a:t>
            </a:r>
          </a:p>
          <a:p>
            <a:r>
              <a:rPr lang="de-DE" dirty="0" smtClean="0"/>
              <a:t>Keine Eingangskontrolle</a:t>
            </a:r>
          </a:p>
          <a:p>
            <a:r>
              <a:rPr lang="de-DE" dirty="0" smtClean="0"/>
              <a:t>Einfahrt nur über schmale Brücke möglich</a:t>
            </a:r>
          </a:p>
          <a:p>
            <a:r>
              <a:rPr lang="de-DE" dirty="0" smtClean="0"/>
              <a:t>Schneller Rückstau auf die Achterstraße</a:t>
            </a:r>
          </a:p>
          <a:p>
            <a:r>
              <a:rPr lang="de-DE" dirty="0" smtClean="0"/>
              <a:t>Gemeinsame Ein- und Ausfahrt</a:t>
            </a:r>
          </a:p>
          <a:p>
            <a:r>
              <a:rPr lang="de-DE" dirty="0" smtClean="0"/>
              <a:t>Insgesamt geringe Jahresmenge, davon überwiegend Grünabfälle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Charakterisierung RS Horn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Gesamtabfallmengn</a:t>
            </a:r>
            <a:r>
              <a:rPr lang="de-DE" dirty="0" smtClean="0"/>
              <a:t> der Recycling-Stationen</a:t>
            </a:r>
            <a:endParaRPr lang="de-DE" dirty="0"/>
          </a:p>
        </p:txBody>
      </p:sp>
      <p:pic>
        <p:nvPicPr>
          <p:cNvPr id="1026" name="Grafik 4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8" y="1774547"/>
            <a:ext cx="8189810" cy="54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5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Grünabfallmengen der Recycling-Stationen</a:t>
            </a:r>
            <a:endParaRPr lang="de-DE" dirty="0"/>
          </a:p>
        </p:txBody>
      </p:sp>
      <p:pic>
        <p:nvPicPr>
          <p:cNvPr id="2050" name="Grafik 1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4" y="1730477"/>
            <a:ext cx="8180450" cy="539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Grünabfallmengen RS Horn im Jahresverlauf</a:t>
            </a:r>
            <a:endParaRPr lang="de-DE" dirty="0"/>
          </a:p>
        </p:txBody>
      </p:sp>
      <p:pic>
        <p:nvPicPr>
          <p:cNvPr id="3074" name="Grafik 5" descr="image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859570"/>
            <a:ext cx="8002997" cy="533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2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Papiermengen der Recycling-Stationen</a:t>
            </a:r>
            <a:endParaRPr lang="de-DE" dirty="0"/>
          </a:p>
        </p:txBody>
      </p:sp>
      <p:pic>
        <p:nvPicPr>
          <p:cNvPr id="4098" name="Grafik 2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4" y="1757290"/>
            <a:ext cx="8273998" cy="545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Metallmengen der Recycling-Stationen</a:t>
            </a:r>
            <a:endParaRPr lang="de-DE" dirty="0"/>
          </a:p>
        </p:txBody>
      </p:sp>
      <p:pic>
        <p:nvPicPr>
          <p:cNvPr id="5122" name="Grafik 3" descr="image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2" y="1789472"/>
            <a:ext cx="8315820" cy="550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73178" y="1724848"/>
            <a:ext cx="9862808" cy="4531324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de-DE" b="1" dirty="0" smtClean="0"/>
              <a:t>Entwicklungsplan steht im Zeichen einer modernen </a:t>
            </a:r>
            <a:r>
              <a:rPr lang="de-DE" b="1" dirty="0" smtClean="0">
                <a:solidFill>
                  <a:srgbClr val="ED8B00"/>
                </a:solidFill>
              </a:rPr>
              <a:t>Kreislauf- und Abfallwirtschaft</a:t>
            </a:r>
            <a:r>
              <a:rPr lang="de-DE" b="1" dirty="0" smtClean="0">
                <a:solidFill>
                  <a:schemeClr val="accent1"/>
                </a:solidFill>
              </a:rPr>
              <a:t/>
            </a:r>
            <a:br>
              <a:rPr lang="de-DE" b="1" dirty="0" smtClean="0">
                <a:solidFill>
                  <a:schemeClr val="accent1"/>
                </a:solidFill>
              </a:rPr>
            </a:br>
            <a:r>
              <a:rPr lang="de-DE" sz="1800" dirty="0" smtClean="0"/>
              <a:t>Trends der 30 größten Städte sind Grundlage des Konzepts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de-DE" b="1" dirty="0" smtClean="0"/>
              <a:t>Mehr </a:t>
            </a:r>
            <a:r>
              <a:rPr lang="de-DE" b="1" dirty="0">
                <a:solidFill>
                  <a:srgbClr val="ED8B00"/>
                </a:solidFill>
              </a:rPr>
              <a:t>Servicequalität</a:t>
            </a:r>
            <a:r>
              <a:rPr lang="de-DE" b="1" dirty="0"/>
              <a:t> für die Kunden mit Verbesserung des Angebots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de-DE" dirty="0"/>
              <a:t>Abgabemöglichkeit für alle Abfallfraktionen / kurze Warte- und Durchlaufzeiten / </a:t>
            </a:r>
            <a:r>
              <a:rPr lang="de-DE" dirty="0" smtClean="0"/>
              <a:t>Abgabeergonomie / Öffnungszeiten</a:t>
            </a:r>
            <a:endParaRPr lang="de-DE" dirty="0"/>
          </a:p>
          <a:p>
            <a:pPr marL="0" indent="0">
              <a:spcBef>
                <a:spcPts val="2676"/>
              </a:spcBef>
              <a:buClr>
                <a:schemeClr val="tx1"/>
              </a:buClr>
              <a:buNone/>
            </a:pPr>
            <a:r>
              <a:rPr lang="de-DE" b="1" dirty="0"/>
              <a:t>Stabilität der </a:t>
            </a:r>
            <a:r>
              <a:rPr lang="de-DE" b="1" dirty="0">
                <a:solidFill>
                  <a:srgbClr val="ED8B00"/>
                </a:solidFill>
              </a:rPr>
              <a:t>Betriebskosten</a:t>
            </a:r>
            <a:r>
              <a:rPr lang="de-DE" b="1" dirty="0"/>
              <a:t> (gebührenrelevant)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de-DE" dirty="0"/>
              <a:t>Optimierung des Personaleinsatzes / Eingangskontrollen</a:t>
            </a:r>
          </a:p>
          <a:p>
            <a:pPr marL="0" indent="0">
              <a:spcBef>
                <a:spcPts val="2676"/>
              </a:spcBef>
              <a:buClr>
                <a:schemeClr val="tx1"/>
              </a:buClr>
              <a:buNone/>
            </a:pPr>
            <a:r>
              <a:rPr lang="de-DE" b="1" dirty="0" smtClean="0">
                <a:solidFill>
                  <a:srgbClr val="ED8B00"/>
                </a:solidFill>
              </a:rPr>
              <a:t>CO</a:t>
            </a:r>
            <a:r>
              <a:rPr lang="de-DE" sz="1800" b="1" baseline="-25000" dirty="0" smtClean="0">
                <a:solidFill>
                  <a:srgbClr val="ED8B00"/>
                </a:solidFill>
              </a:rPr>
              <a:t>2</a:t>
            </a:r>
            <a:r>
              <a:rPr lang="de-DE" b="1" dirty="0" smtClean="0">
                <a:solidFill>
                  <a:srgbClr val="ED8B00"/>
                </a:solidFill>
              </a:rPr>
              <a:t>-Reduzierung</a:t>
            </a:r>
            <a:r>
              <a:rPr lang="de-DE" b="1" dirty="0" smtClean="0"/>
              <a:t> durch Reduzierung von Containertransporten</a:t>
            </a:r>
            <a:br>
              <a:rPr lang="de-DE" b="1" dirty="0" smtClean="0"/>
            </a:br>
            <a:r>
              <a:rPr lang="de-DE" sz="1800" dirty="0" smtClean="0"/>
              <a:t>Verdichtung von Abfällen </a:t>
            </a:r>
            <a:endParaRPr lang="de-DE" sz="1800" b="1" dirty="0" smtClean="0"/>
          </a:p>
          <a:p>
            <a:pPr marL="0" indent="0">
              <a:spcBef>
                <a:spcPts val="2676"/>
              </a:spcBef>
              <a:buClr>
                <a:schemeClr val="tx1"/>
              </a:buClr>
              <a:buNone/>
            </a:pPr>
            <a:r>
              <a:rPr lang="de-DE" b="1" dirty="0" smtClean="0"/>
              <a:t>Gute </a:t>
            </a:r>
            <a:r>
              <a:rPr lang="de-DE" b="1" dirty="0">
                <a:solidFill>
                  <a:srgbClr val="ED8B00"/>
                </a:solidFill>
              </a:rPr>
              <a:t>Arbeitsbedingungen</a:t>
            </a:r>
            <a:r>
              <a:rPr lang="de-DE" b="1" dirty="0"/>
              <a:t> für Mitarbeitende 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de-DE" dirty="0"/>
              <a:t>Moderne Sozial- und Bürogebäude / Reduzierung von Alleinarbeit</a:t>
            </a:r>
          </a:p>
          <a:p>
            <a:pPr marL="0" indent="0">
              <a:spcBef>
                <a:spcPts val="2676"/>
              </a:spcBef>
              <a:buClr>
                <a:schemeClr val="tx1"/>
              </a:buClr>
              <a:buNone/>
            </a:pPr>
            <a:endParaRPr lang="de-DE" b="1" dirty="0" smtClean="0">
              <a:solidFill>
                <a:srgbClr val="ED8B00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Zielsetzung des Entwicklungsplans </a:t>
            </a:r>
          </a:p>
        </p:txBody>
      </p:sp>
      <p:sp>
        <p:nvSpPr>
          <p:cNvPr id="5" name="Foliennummernplatzhalter 20">
            <a:extLst>
              <a:ext uri="{FF2B5EF4-FFF2-40B4-BE49-F238E27FC236}">
                <a16:creationId xmlns:a16="http://schemas.microsoft.com/office/drawing/2014/main" id="{DA38DC58-7210-E14D-9A69-99C08317A8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06898" y="6996433"/>
            <a:ext cx="478017" cy="157193"/>
          </a:xfrm>
        </p:spPr>
        <p:txBody>
          <a:bodyPr/>
          <a:lstStyle/>
          <a:p>
            <a:fld id="{5BCE3A01-A181-4119-ACCE-72559F7ACFB0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49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Wesentliche Ergebnisse für die Ermittlung von CO2-Emissionen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ABDD7C-1823-42EB-8B34-8A9CE5926DDD}" type="slidenum">
              <a:rPr lang="de-DE" smtClean="0"/>
              <a:t>29</a:t>
            </a:fld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EFB7418-18A2-4D40-96A2-704D71356AB7}"/>
              </a:ext>
            </a:extLst>
          </p:cNvPr>
          <p:cNvSpPr/>
          <p:nvPr/>
        </p:nvSpPr>
        <p:spPr>
          <a:xfrm>
            <a:off x="459156" y="3862554"/>
            <a:ext cx="9901144" cy="115304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95" b="1" dirty="0">
                <a:solidFill>
                  <a:schemeClr val="tx1"/>
                </a:solidFill>
              </a:rPr>
              <a:t>Wesentliche Einflussfaktoren auf das Ergebnis Haushalte:</a:t>
            </a:r>
          </a:p>
          <a:p>
            <a:pPr marL="97664" indent="-97664">
              <a:buFont typeface="Arial" panose="020B0604020202020204" pitchFamily="34" charset="0"/>
              <a:buChar char="•"/>
            </a:pPr>
            <a:r>
              <a:rPr lang="de-DE" sz="1295" dirty="0">
                <a:solidFill>
                  <a:schemeClr val="tx1"/>
                </a:solidFill>
              </a:rPr>
              <a:t>Anzahl Stationen insgesamt in Kombination mit Anzahl Fahrten</a:t>
            </a:r>
          </a:p>
          <a:p>
            <a:pPr marL="97664" indent="-97664">
              <a:buFont typeface="Arial" panose="020B0604020202020204" pitchFamily="34" charset="0"/>
              <a:buChar char="•"/>
            </a:pPr>
            <a:r>
              <a:rPr lang="de-DE" sz="1295" dirty="0">
                <a:solidFill>
                  <a:schemeClr val="tx1"/>
                </a:solidFill>
              </a:rPr>
              <a:t>Anzahl Vollsortimenter in Kombination mit Anzahl Fahrten</a:t>
            </a:r>
          </a:p>
          <a:p>
            <a:pPr marL="97664" indent="-97664">
              <a:buFont typeface="Arial" panose="020B0604020202020204" pitchFamily="34" charset="0"/>
              <a:buChar char="•"/>
            </a:pPr>
            <a:r>
              <a:rPr lang="de-DE" sz="1295" dirty="0">
                <a:solidFill>
                  <a:schemeClr val="tx1"/>
                </a:solidFill>
              </a:rPr>
              <a:t>Blocklandfaktor entfällt bei Alternativen  „7+1“ und „Modern und Grün“: Blocklandfaktor bedeutet, dass im „Status quo“ viele Bürger lange Weg auf sich nehmen, um die ergonomisch günstigen Abwurfmöglichkeiten auf der RS Blockland zu nutzen (vor allem Sperrmüll und Grünabfälle)</a:t>
            </a:r>
          </a:p>
          <a:p>
            <a:pPr marL="97664" indent="-97664">
              <a:buFont typeface="Arial" panose="020B0604020202020204" pitchFamily="34" charset="0"/>
              <a:buChar char="•"/>
            </a:pPr>
            <a:endParaRPr lang="de-DE" sz="1295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5895696-1765-4613-9857-E7CF5B124320}"/>
              </a:ext>
            </a:extLst>
          </p:cNvPr>
          <p:cNvSpPr/>
          <p:nvPr/>
        </p:nvSpPr>
        <p:spPr>
          <a:xfrm>
            <a:off x="459156" y="5098315"/>
            <a:ext cx="9901144" cy="97144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95" b="1" dirty="0">
                <a:solidFill>
                  <a:schemeClr val="tx1"/>
                </a:solidFill>
              </a:rPr>
              <a:t>Wesentliche Einflussfaktoren auf das Ergebnis Containertransporte:</a:t>
            </a:r>
          </a:p>
          <a:p>
            <a:pPr marL="97664" indent="-97664">
              <a:buFont typeface="Arial" panose="020B0604020202020204" pitchFamily="34" charset="0"/>
              <a:buChar char="•"/>
            </a:pPr>
            <a:r>
              <a:rPr lang="de-DE" sz="1295" dirty="0">
                <a:solidFill>
                  <a:schemeClr val="tx1"/>
                </a:solidFill>
              </a:rPr>
              <a:t>Entfernung zwischen Recycling-Station und Entsorger abhängig von den auf der Station gesammelten Fraktionen</a:t>
            </a:r>
          </a:p>
          <a:p>
            <a:pPr marL="97664" indent="-97664">
              <a:buFont typeface="Arial" panose="020B0604020202020204" pitchFamily="34" charset="0"/>
              <a:buChar char="•"/>
            </a:pPr>
            <a:r>
              <a:rPr lang="de-DE" sz="1295" dirty="0">
                <a:solidFill>
                  <a:schemeClr val="tx1"/>
                </a:solidFill>
              </a:rPr>
              <a:t>Containergewichte pro Fraktion (optimiert durch Verdichtung z.B. Rollpacker)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5AC084-32EB-4279-B74D-307EDEB7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1" y="1561887"/>
            <a:ext cx="9875398" cy="22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0C57CC9-7901-2947-A34E-B626DC2560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DE" dirty="0"/>
              <a:t>… </a:t>
            </a:r>
            <a:r>
              <a:rPr lang="de-DE" dirty="0" smtClean="0"/>
              <a:t>und Gelegenheit für Fragen!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6AB2BD19-00C2-B244-A634-7C1C8DCD60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de-DE" dirty="0"/>
              <a:t>Die Bremer Stadtreinigung</a:t>
            </a:r>
            <a:br>
              <a:rPr lang="de-DE" dirty="0"/>
            </a:br>
            <a:r>
              <a:rPr lang="de-DE" dirty="0"/>
              <a:t>Anstalt öffentlichen Rechts</a:t>
            </a:r>
            <a:br>
              <a:rPr lang="de-DE" dirty="0"/>
            </a:br>
            <a:r>
              <a:rPr lang="de-DE" dirty="0"/>
              <a:t>0421 361-3611</a:t>
            </a:r>
            <a:br>
              <a:rPr lang="de-DE" dirty="0"/>
            </a:br>
            <a:r>
              <a:rPr lang="de-DE" dirty="0"/>
              <a:t>info@dbs.bremen.de</a:t>
            </a:r>
            <a:br>
              <a:rPr lang="de-DE" dirty="0"/>
            </a:br>
            <a:r>
              <a:rPr lang="de-DE" dirty="0"/>
              <a:t>www.die-bremer-stadtreinigung.de</a:t>
            </a:r>
          </a:p>
        </p:txBody>
      </p:sp>
    </p:spTree>
    <p:extLst>
      <p:ext uri="{BB962C8B-B14F-4D97-AF65-F5344CB8AC3E}">
        <p14:creationId xmlns:p14="http://schemas.microsoft.com/office/powerpoint/2010/main" val="8726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42913" y="2356828"/>
            <a:ext cx="9507600" cy="3584109"/>
          </a:xfrm>
        </p:spPr>
        <p:txBody>
          <a:bodyPr/>
          <a:lstStyle/>
          <a:p>
            <a:r>
              <a:rPr lang="de-DE" dirty="0" smtClean="0"/>
              <a:t>Gespräche mit Recycling-Initiativen</a:t>
            </a:r>
          </a:p>
          <a:p>
            <a:pPr lvl="1"/>
            <a:r>
              <a:rPr lang="de-DE" dirty="0" smtClean="0"/>
              <a:t>Arbeit- </a:t>
            </a:r>
            <a:r>
              <a:rPr lang="de-DE" dirty="0"/>
              <a:t>und Lernzentrum e.V.</a:t>
            </a:r>
            <a:endParaRPr lang="de-DE" dirty="0" smtClean="0"/>
          </a:p>
          <a:p>
            <a:pPr lvl="1"/>
            <a:r>
              <a:rPr lang="de-DE" dirty="0" smtClean="0"/>
              <a:t>Bauteilbörse </a:t>
            </a:r>
            <a:r>
              <a:rPr lang="de-DE" dirty="0"/>
              <a:t>Bremen </a:t>
            </a:r>
            <a:r>
              <a:rPr lang="de-DE" dirty="0" smtClean="0"/>
              <a:t>e.V.</a:t>
            </a:r>
          </a:p>
          <a:p>
            <a:pPr lvl="1"/>
            <a:r>
              <a:rPr lang="de-DE" dirty="0" err="1"/>
              <a:t>Gröpelinger</a:t>
            </a:r>
            <a:r>
              <a:rPr lang="de-DE" dirty="0"/>
              <a:t> Recyclinginitiative e.V</a:t>
            </a:r>
            <a:r>
              <a:rPr lang="de-DE" dirty="0" smtClean="0"/>
              <a:t>.</a:t>
            </a:r>
          </a:p>
          <a:p>
            <a:pPr lvl="1"/>
            <a:r>
              <a:rPr lang="de-DE" dirty="0"/>
              <a:t>Verein für Recycling und Umweltschutz Bremen-West e.V.</a:t>
            </a:r>
            <a:endParaRPr lang="de-DE" dirty="0" smtClean="0"/>
          </a:p>
          <a:p>
            <a:r>
              <a:rPr lang="de-DE" dirty="0" smtClean="0"/>
              <a:t>Themen</a:t>
            </a:r>
          </a:p>
          <a:p>
            <a:pPr lvl="1"/>
            <a:r>
              <a:rPr lang="de-DE" dirty="0" smtClean="0"/>
              <a:t>Gemeinsamer Flyer zum Thema Wiederverwendung</a:t>
            </a:r>
          </a:p>
          <a:p>
            <a:pPr lvl="1"/>
            <a:r>
              <a:rPr lang="de-DE" dirty="0" smtClean="0"/>
              <a:t>Stärkere Präsenz des Themas auf der DBS Homepage</a:t>
            </a:r>
          </a:p>
          <a:p>
            <a:pPr lvl="1"/>
            <a:r>
              <a:rPr lang="de-DE" dirty="0" smtClean="0"/>
              <a:t>Integration des Themas Wiederverwendung in die telefonische Sperrmüllanmeldung</a:t>
            </a:r>
          </a:p>
          <a:p>
            <a:pPr lvl="1"/>
            <a:r>
              <a:rPr lang="de-DE" dirty="0" smtClean="0"/>
              <a:t>Prüfung einer direkten finanziellen Unterstützung z.B. bei der Abfallentsorgung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Förderung der Wiederverwendung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9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Entwicklungsplan RS 7 + 1</a:t>
            </a:r>
          </a:p>
        </p:txBody>
      </p:sp>
      <p:sp>
        <p:nvSpPr>
          <p:cNvPr id="2" name="Rechteck 1"/>
          <p:cNvSpPr/>
          <p:nvPr/>
        </p:nvSpPr>
        <p:spPr>
          <a:xfrm>
            <a:off x="8101781" y="6086168"/>
            <a:ext cx="2590032" cy="1473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79" y="1809136"/>
            <a:ext cx="9049025" cy="551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5B20F-D072-5740-A0A8-2993221A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</p:spPr>
        <p:txBody>
          <a:bodyPr/>
          <a:lstStyle/>
          <a:p>
            <a:r>
              <a:rPr lang="de-DE" dirty="0" smtClean="0"/>
              <a:t>Alternative RS 7 + 1 nach Umsetzung</a:t>
            </a:r>
            <a:endParaRPr lang="de-DE" dirty="0"/>
          </a:p>
        </p:txBody>
      </p:sp>
      <p:pic>
        <p:nvPicPr>
          <p:cNvPr id="59" name="Grafik 58" descr="Ein Bild, das sitzend, Schild, Licht enthält.&#10;&#10;Automatisch generierte Beschreibung">
            <a:extLst>
              <a:ext uri="{FF2B5EF4-FFF2-40B4-BE49-F238E27FC236}">
                <a16:creationId xmlns:a16="http://schemas.microsoft.com/office/drawing/2014/main" id="{B7C807A2-E83F-6C48-9D9D-4CDB43E4E1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75" y="6493500"/>
            <a:ext cx="2775364" cy="1173689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-101351" y="1841169"/>
            <a:ext cx="8275165" cy="5590687"/>
            <a:chOff x="701129" y="1968987"/>
            <a:chExt cx="8275165" cy="5590687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8A1DCF44-EF4C-FD4B-AF58-5C49075F1F94}"/>
                </a:ext>
              </a:extLst>
            </p:cNvPr>
            <p:cNvSpPr txBox="1"/>
            <p:nvPr/>
          </p:nvSpPr>
          <p:spPr>
            <a:xfrm>
              <a:off x="1866378" y="2805830"/>
              <a:ext cx="184731" cy="357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475DF1C-3765-D146-94D3-BA96F964FE7E}"/>
                </a:ext>
              </a:extLst>
            </p:cNvPr>
            <p:cNvSpPr txBox="1"/>
            <p:nvPr/>
          </p:nvSpPr>
          <p:spPr>
            <a:xfrm>
              <a:off x="6453033" y="5648825"/>
              <a:ext cx="85632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b="1" dirty="0"/>
                <a:t>Hemelingen</a:t>
              </a: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ED8E3EB7-DC52-EC46-8C0B-69FD060CB1B5}"/>
                </a:ext>
              </a:extLst>
            </p:cNvPr>
            <p:cNvGrpSpPr/>
            <p:nvPr/>
          </p:nvGrpSpPr>
          <p:grpSpPr>
            <a:xfrm>
              <a:off x="701129" y="1968987"/>
              <a:ext cx="8275165" cy="5590687"/>
              <a:chOff x="47847" y="1026270"/>
              <a:chExt cx="7683450" cy="5514834"/>
            </a:xfrm>
          </p:grpSpPr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161914E3-E818-1743-9AD7-8E63F56BE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147" y="1026270"/>
                <a:ext cx="7101150" cy="5306855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CC3BFD4E-70D2-DD45-8F58-EDF2DA9AD602}"/>
                  </a:ext>
                </a:extLst>
              </p:cNvPr>
              <p:cNvSpPr/>
              <p:nvPr/>
            </p:nvSpPr>
            <p:spPr>
              <a:xfrm>
                <a:off x="47847" y="2701946"/>
                <a:ext cx="2092103" cy="17969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62"/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4AF5D75E-881A-6044-9CE8-B23145DB853C}"/>
                  </a:ext>
                </a:extLst>
              </p:cNvPr>
              <p:cNvSpPr/>
              <p:nvPr/>
            </p:nvSpPr>
            <p:spPr>
              <a:xfrm>
                <a:off x="477747" y="4236577"/>
                <a:ext cx="2632276" cy="23045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62"/>
              </a:p>
            </p:txBody>
          </p:sp>
          <p:sp>
            <p:nvSpPr>
              <p:cNvPr id="18" name="Ellipse 68">
                <a:extLst>
                  <a:ext uri="{FF2B5EF4-FFF2-40B4-BE49-F238E27FC236}">
                    <a16:creationId xmlns:a16="http://schemas.microsoft.com/office/drawing/2014/main" id="{B6075750-F3CC-C54D-9BA5-A5DB71A0B202}"/>
                  </a:ext>
                </a:extLst>
              </p:cNvPr>
              <p:cNvSpPr/>
              <p:nvPr/>
            </p:nvSpPr>
            <p:spPr>
              <a:xfrm>
                <a:off x="6484687" y="4993806"/>
                <a:ext cx="129717" cy="1349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62" b="1" dirty="0"/>
              </a:p>
            </p:txBody>
          </p:sp>
        </p:grp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EC18BE4-87DA-AB44-9D75-3CBDFE994189}"/>
                </a:ext>
              </a:extLst>
            </p:cNvPr>
            <p:cNvSpPr txBox="1"/>
            <p:nvPr/>
          </p:nvSpPr>
          <p:spPr>
            <a:xfrm rot="-300000">
              <a:off x="1974690" y="2667330"/>
              <a:ext cx="930140" cy="276999"/>
            </a:xfrm>
            <a:prstGeom prst="rect">
              <a:avLst/>
            </a:prstGeom>
            <a:solidFill>
              <a:srgbClr val="ED8B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Blumenthal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969CD092-8F72-0842-91E6-D367804B88CD}"/>
                </a:ext>
              </a:extLst>
            </p:cNvPr>
            <p:cNvSpPr txBox="1"/>
            <p:nvPr/>
          </p:nvSpPr>
          <p:spPr>
            <a:xfrm rot="-300000">
              <a:off x="4009563" y="3308536"/>
              <a:ext cx="859658" cy="276999"/>
            </a:xfrm>
            <a:prstGeom prst="rect">
              <a:avLst/>
            </a:prstGeom>
            <a:solidFill>
              <a:srgbClr val="ED8B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Burglesum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0F7DA608-03E8-814B-968A-976A42A765FC}"/>
                </a:ext>
              </a:extLst>
            </p:cNvPr>
            <p:cNvSpPr txBox="1"/>
            <p:nvPr/>
          </p:nvSpPr>
          <p:spPr>
            <a:xfrm rot="-300000">
              <a:off x="5663729" y="4336285"/>
              <a:ext cx="922495" cy="276999"/>
            </a:xfrm>
            <a:prstGeom prst="rect">
              <a:avLst/>
            </a:prstGeom>
            <a:solidFill>
              <a:srgbClr val="ED8B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Blockland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4856D72D-FFCF-0749-AA1E-AB34BEDF9C37}"/>
                </a:ext>
              </a:extLst>
            </p:cNvPr>
            <p:cNvSpPr txBox="1"/>
            <p:nvPr/>
          </p:nvSpPr>
          <p:spPr>
            <a:xfrm rot="-300000">
              <a:off x="4593444" y="6047800"/>
              <a:ext cx="1220655" cy="276999"/>
            </a:xfrm>
            <a:prstGeom prst="rect">
              <a:avLst/>
            </a:prstGeom>
            <a:solidFill>
              <a:srgbClr val="ED8B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chemeClr val="bg1"/>
                  </a:solidFill>
                </a:rPr>
                <a:t>Kirchhuchting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3A5811B8-CB54-A84F-AE3A-E4F01E13BE72}"/>
                </a:ext>
              </a:extLst>
            </p:cNvPr>
            <p:cNvSpPr txBox="1"/>
            <p:nvPr/>
          </p:nvSpPr>
          <p:spPr>
            <a:xfrm rot="-300000">
              <a:off x="5269723" y="5592739"/>
              <a:ext cx="925888" cy="276999"/>
            </a:xfrm>
            <a:prstGeom prst="rect">
              <a:avLst/>
            </a:prstGeom>
            <a:solidFill>
              <a:srgbClr val="ED8B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chemeClr val="bg1"/>
                  </a:solidFill>
                </a:rPr>
                <a:t>Hohentor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45A27568-7468-5148-9D6F-536CA4DE1952}"/>
                </a:ext>
              </a:extLst>
            </p:cNvPr>
            <p:cNvSpPr txBox="1"/>
            <p:nvPr/>
          </p:nvSpPr>
          <p:spPr>
            <a:xfrm rot="-300000">
              <a:off x="6987927" y="4391661"/>
              <a:ext cx="810985" cy="307777"/>
            </a:xfrm>
            <a:prstGeom prst="rect">
              <a:avLst/>
            </a:prstGeom>
            <a:solidFill>
              <a:srgbClr val="ED8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de-DE" sz="1200" dirty="0" err="1"/>
                <a:t>Borgfeld</a:t>
              </a:r>
              <a:endParaRPr lang="de-DE" sz="1200" dirty="0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FFABB778-1BEB-E44C-9D45-1055A5AD96E0}"/>
                </a:ext>
              </a:extLst>
            </p:cNvPr>
            <p:cNvSpPr txBox="1"/>
            <p:nvPr/>
          </p:nvSpPr>
          <p:spPr>
            <a:xfrm rot="-300000">
              <a:off x="6362608" y="5337598"/>
              <a:ext cx="925888" cy="276999"/>
            </a:xfrm>
            <a:prstGeom prst="rect">
              <a:avLst/>
            </a:prstGeom>
            <a:solidFill>
              <a:srgbClr val="ED8B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chemeClr val="bg1"/>
                  </a:solidFill>
                </a:rPr>
                <a:t>Hulsberg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5DE27CA1-B6D0-D241-826A-200B9B4BA6CB}"/>
                </a:ext>
              </a:extLst>
            </p:cNvPr>
            <p:cNvSpPr txBox="1"/>
            <p:nvPr/>
          </p:nvSpPr>
          <p:spPr>
            <a:xfrm rot="-300000">
              <a:off x="7155229" y="6022330"/>
              <a:ext cx="1220655" cy="276999"/>
            </a:xfrm>
            <a:prstGeom prst="rect">
              <a:avLst/>
            </a:prstGeom>
            <a:solidFill>
              <a:srgbClr val="ED8B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Bremer Osten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744223" y="6173746"/>
            <a:ext cx="2590032" cy="1473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1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Projektorganisation und -inhalt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523999" y="2054942"/>
            <a:ext cx="68137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AG mit externer Begleitung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Analyse Ist-Stand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Internet-Recherche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Umfrage bei den 30 größten deutschen Städten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Besuche von modernen Recycling-Stationen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Gespräche mit Bremer Recycling-Initiativen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Sonderauswertungen für </a:t>
            </a:r>
          </a:p>
          <a:p>
            <a:pPr marL="723719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Grünabfallsammlung</a:t>
            </a:r>
          </a:p>
          <a:p>
            <a:pPr marL="723719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Öffnungszeiten</a:t>
            </a:r>
          </a:p>
          <a:p>
            <a:pPr marL="723719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Kleingewerbe</a:t>
            </a:r>
          </a:p>
          <a:p>
            <a:pPr marL="723719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Schadstoffsammlung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Vergleich von Alternativen mit einer Nutzwertanalyse</a:t>
            </a:r>
          </a:p>
        </p:txBody>
      </p:sp>
    </p:spTree>
    <p:extLst>
      <p:ext uri="{BB962C8B-B14F-4D97-AF65-F5344CB8AC3E}">
        <p14:creationId xmlns:p14="http://schemas.microsoft.com/office/powerpoint/2010/main" val="27739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Entwicklungsplan Recycling-Stationen 2024 – August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CE3A01-A181-4119-ACCE-72559F7ACFB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52083E8-4290-EF45-B84D-5179DF60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FD9F102-52BD-AA49-A4CF-008A92CABE98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918C879-F62C-AB48-A75F-ADC0D259B3C9}"/>
              </a:ext>
            </a:extLst>
          </p:cNvPr>
          <p:cNvSpPr txBox="1">
            <a:spLocks/>
          </p:cNvSpPr>
          <p:nvPr/>
        </p:nvSpPr>
        <p:spPr>
          <a:xfrm>
            <a:off x="595313" y="452787"/>
            <a:ext cx="9475787" cy="654364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801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de-DE" sz="4000" b="0" dirty="0" smtClean="0"/>
              <a:t>Anforderungen an Recycling-Stationen</a:t>
            </a:r>
            <a:endParaRPr lang="de-DE" sz="4000" b="0" dirty="0"/>
          </a:p>
          <a:p>
            <a:pPr algn="ctr"/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134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Anforderungen an moderne Recycling-Stationen</a:t>
            </a:r>
            <a:endParaRPr lang="de-DE" dirty="0"/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25708AB2-591B-224F-A805-1439E54FB57E}"/>
              </a:ext>
            </a:extLst>
          </p:cNvPr>
          <p:cNvSpPr txBox="1">
            <a:spLocks/>
          </p:cNvSpPr>
          <p:nvPr/>
        </p:nvSpPr>
        <p:spPr>
          <a:xfrm>
            <a:off x="1213055" y="2349612"/>
            <a:ext cx="4596073" cy="40798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80371" indent="-380371" algn="l" defTabSz="801487" rtl="0" eaLnBrk="1" latinLnBrk="0" hangingPunct="1">
              <a:lnSpc>
                <a:spcPct val="90000"/>
              </a:lnSpc>
              <a:spcBef>
                <a:spcPts val="876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114" indent="-38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1858" indent="-38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601" indent="-38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3345" indent="-38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Clr>
                <a:srgbClr val="ED8B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4088" indent="-20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4831" indent="-20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5574" indent="-20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6318" indent="-200371" algn="l" defTabSz="801487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Char char="•"/>
              <a:defRPr sz="15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Gute Erreichbarkeit</a:t>
            </a:r>
          </a:p>
          <a:p>
            <a:r>
              <a:rPr lang="de-DE" dirty="0" smtClean="0"/>
              <a:t>Vollsortimenter</a:t>
            </a:r>
          </a:p>
          <a:p>
            <a:r>
              <a:rPr lang="de-DE" dirty="0" smtClean="0"/>
              <a:t>Abgabeergonomie</a:t>
            </a:r>
          </a:p>
          <a:p>
            <a:r>
              <a:rPr lang="de-DE" dirty="0" smtClean="0"/>
              <a:t>Eingangskontrolle</a:t>
            </a:r>
          </a:p>
          <a:p>
            <a:pPr>
              <a:lnSpc>
                <a:spcPct val="100000"/>
              </a:lnSpc>
            </a:pPr>
            <a:r>
              <a:rPr lang="de-DE" dirty="0" smtClean="0"/>
              <a:t>Getrennte Fahrwege</a:t>
            </a:r>
          </a:p>
          <a:p>
            <a:r>
              <a:rPr lang="de-DE" dirty="0" smtClean="0"/>
              <a:t>Dach</a:t>
            </a:r>
          </a:p>
          <a:p>
            <a:r>
              <a:rPr lang="de-DE" dirty="0" smtClean="0"/>
              <a:t>Umweltschutz/Containertransporte</a:t>
            </a:r>
          </a:p>
          <a:p>
            <a:r>
              <a:rPr lang="de-DE" dirty="0" smtClean="0"/>
              <a:t>Umweltschutz/Wiederverwendung</a:t>
            </a:r>
          </a:p>
          <a:p>
            <a:r>
              <a:rPr lang="de-DE" dirty="0" smtClean="0"/>
              <a:t>Gute Steuerung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F160AF0-4E17-4F58-A4E2-791D6D76A053}"/>
              </a:ext>
            </a:extLst>
          </p:cNvPr>
          <p:cNvSpPr/>
          <p:nvPr/>
        </p:nvSpPr>
        <p:spPr>
          <a:xfrm>
            <a:off x="6192021" y="3294381"/>
            <a:ext cx="318052" cy="3121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/>
            <a:r>
              <a:rPr lang="de-DE" sz="2800" b="1" dirty="0"/>
              <a:t>-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840AD64-AFF7-47E9-B270-DAD210B911F2}"/>
              </a:ext>
            </a:extLst>
          </p:cNvPr>
          <p:cNvSpPr/>
          <p:nvPr/>
        </p:nvSpPr>
        <p:spPr>
          <a:xfrm>
            <a:off x="6190504" y="2435048"/>
            <a:ext cx="318052" cy="3121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/>
            <a:r>
              <a:rPr lang="de-DE" sz="2800" b="1" dirty="0" smtClean="0"/>
              <a:t>+</a:t>
            </a:r>
            <a:endParaRPr lang="de-DE" sz="2800" b="1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F160AF0-4E17-4F58-A4E2-791D6D76A053}"/>
              </a:ext>
            </a:extLst>
          </p:cNvPr>
          <p:cNvSpPr/>
          <p:nvPr/>
        </p:nvSpPr>
        <p:spPr>
          <a:xfrm>
            <a:off x="6192021" y="3683200"/>
            <a:ext cx="318052" cy="3121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/>
            <a:r>
              <a:rPr lang="de-DE" sz="2800" b="1" dirty="0"/>
              <a:t>-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F160AF0-4E17-4F58-A4E2-791D6D76A053}"/>
              </a:ext>
            </a:extLst>
          </p:cNvPr>
          <p:cNvSpPr/>
          <p:nvPr/>
        </p:nvSpPr>
        <p:spPr>
          <a:xfrm>
            <a:off x="6192021" y="4061786"/>
            <a:ext cx="318052" cy="3121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/>
            <a:r>
              <a:rPr lang="de-DE" sz="2800" b="1" dirty="0"/>
              <a:t>-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F160AF0-4E17-4F58-A4E2-791D6D76A053}"/>
              </a:ext>
            </a:extLst>
          </p:cNvPr>
          <p:cNvSpPr/>
          <p:nvPr/>
        </p:nvSpPr>
        <p:spPr>
          <a:xfrm>
            <a:off x="6192021" y="5330486"/>
            <a:ext cx="318052" cy="3121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/>
            <a:r>
              <a:rPr lang="de-DE" sz="2800" b="1" dirty="0"/>
              <a:t>-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F160AF0-4E17-4F58-A4E2-791D6D76A053}"/>
              </a:ext>
            </a:extLst>
          </p:cNvPr>
          <p:cNvSpPr/>
          <p:nvPr/>
        </p:nvSpPr>
        <p:spPr>
          <a:xfrm>
            <a:off x="6192021" y="4885429"/>
            <a:ext cx="318052" cy="3121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/>
            <a:r>
              <a:rPr lang="de-DE" sz="2800" b="1" dirty="0"/>
              <a:t>-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160AF0-4E17-4F58-A4E2-791D6D76A053}"/>
              </a:ext>
            </a:extLst>
          </p:cNvPr>
          <p:cNvSpPr/>
          <p:nvPr/>
        </p:nvSpPr>
        <p:spPr>
          <a:xfrm>
            <a:off x="6192021" y="5775543"/>
            <a:ext cx="318052" cy="3121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/>
            <a:r>
              <a:rPr lang="de-DE" sz="2800" b="1" dirty="0"/>
              <a:t>-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F160AF0-4E17-4F58-A4E2-791D6D76A053}"/>
              </a:ext>
            </a:extLst>
          </p:cNvPr>
          <p:cNvSpPr/>
          <p:nvPr/>
        </p:nvSpPr>
        <p:spPr>
          <a:xfrm>
            <a:off x="6190504" y="4472995"/>
            <a:ext cx="318052" cy="3121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/>
            <a:r>
              <a:rPr lang="de-DE" sz="2800" b="1" dirty="0"/>
              <a:t>-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F160AF0-4E17-4F58-A4E2-791D6D76A053}"/>
              </a:ext>
            </a:extLst>
          </p:cNvPr>
          <p:cNvSpPr/>
          <p:nvPr/>
        </p:nvSpPr>
        <p:spPr>
          <a:xfrm>
            <a:off x="6192021" y="2817868"/>
            <a:ext cx="318052" cy="3121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36000" bIns="72000" rtlCol="0" anchor="ctr"/>
          <a:lstStyle/>
          <a:p>
            <a:pPr algn="ctr"/>
            <a:r>
              <a:rPr lang="de-DE" sz="28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102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5B20F-D072-5740-A0A8-2993221A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</p:spPr>
        <p:txBody>
          <a:bodyPr/>
          <a:lstStyle/>
          <a:p>
            <a:r>
              <a:rPr lang="de-DE" dirty="0" smtClean="0"/>
              <a:t>Recycling-Center: Barrierefreie </a:t>
            </a:r>
            <a:r>
              <a:rPr lang="de-DE" dirty="0"/>
              <a:t>Abgabe der Wertstoffe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0E32D5-6355-43BA-AD15-CD38E0105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325" y="1782000"/>
            <a:ext cx="4463010" cy="29735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4EBF35E-C3F1-48AA-8918-FECB76395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1782000"/>
            <a:ext cx="5238679" cy="294342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099E96B-4521-4541-9EC0-6F7C7A5313E1}"/>
              </a:ext>
            </a:extLst>
          </p:cNvPr>
          <p:cNvSpPr/>
          <p:nvPr/>
        </p:nvSpPr>
        <p:spPr>
          <a:xfrm>
            <a:off x="450000" y="4725421"/>
            <a:ext cx="4499825" cy="67495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187" dirty="0">
                <a:solidFill>
                  <a:schemeClr val="tx1"/>
                </a:solidFill>
              </a:rPr>
              <a:t>Durch die direkte Zufahrt zu den Containern ist eine ergonomische und barrierefreie Befüllung von oben möglich.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B2C4E01-4E7B-E745-9993-416971209DE5}"/>
              </a:ext>
            </a:extLst>
          </p:cNvPr>
          <p:cNvSpPr/>
          <p:nvPr/>
        </p:nvSpPr>
        <p:spPr>
          <a:xfrm>
            <a:off x="5786382" y="4761140"/>
            <a:ext cx="4499825" cy="67495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187" dirty="0">
                <a:solidFill>
                  <a:schemeClr val="tx1"/>
                </a:solidFill>
              </a:rPr>
              <a:t>Breite Fahrwege garantieren mehr Sicherheit für Personal und Kunden. Zudem sind die Container überdacht. </a:t>
            </a:r>
          </a:p>
        </p:txBody>
      </p:sp>
    </p:spTree>
    <p:extLst>
      <p:ext uri="{BB962C8B-B14F-4D97-AF65-F5344CB8AC3E}">
        <p14:creationId xmlns:p14="http://schemas.microsoft.com/office/powerpoint/2010/main" val="22729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5">
            <a:extLst>
              <a:ext uri="{FF2B5EF4-FFF2-40B4-BE49-F238E27FC236}">
                <a16:creationId xmlns:a16="http://schemas.microsoft.com/office/drawing/2014/main" id="{F7BABE7D-B998-413D-A755-C52FEF10382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25" y="3654487"/>
            <a:ext cx="5005388" cy="2919471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B5B20F-D072-5740-A0A8-2993221A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</p:spPr>
        <p:txBody>
          <a:bodyPr/>
          <a:lstStyle/>
          <a:p>
            <a:r>
              <a:rPr lang="de-DE" dirty="0" smtClean="0"/>
              <a:t>Recycling-Center: Trennung </a:t>
            </a:r>
            <a:r>
              <a:rPr lang="de-DE" dirty="0"/>
              <a:t>von Kunden- und </a:t>
            </a:r>
            <a:r>
              <a:rPr lang="de-DE" dirty="0" smtClean="0"/>
              <a:t>Containerlogistik und Verdichtung von Abfällen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66F5FD-8EB1-4813-9BEB-A1F4E514AC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05"/>
          <a:stretch/>
        </p:blipFill>
        <p:spPr>
          <a:xfrm>
            <a:off x="450000" y="1782000"/>
            <a:ext cx="5425159" cy="264093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247EB60-9C98-9546-955B-894299944EDF}"/>
              </a:ext>
            </a:extLst>
          </p:cNvPr>
          <p:cNvSpPr/>
          <p:nvPr/>
        </p:nvSpPr>
        <p:spPr>
          <a:xfrm>
            <a:off x="450000" y="4422935"/>
            <a:ext cx="4499825" cy="67495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187" dirty="0">
                <a:solidFill>
                  <a:schemeClr val="tx1"/>
                </a:solidFill>
              </a:rPr>
              <a:t>Kunden- und Containerlogistik werden getrennt – das betrifft auch die Zu- und Ausfahrten.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8A0905D-FAF2-3744-8381-F6E014198CF8}"/>
              </a:ext>
            </a:extLst>
          </p:cNvPr>
          <p:cNvSpPr/>
          <p:nvPr/>
        </p:nvSpPr>
        <p:spPr>
          <a:xfrm>
            <a:off x="4949826" y="6575954"/>
            <a:ext cx="3492046" cy="67495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187" dirty="0">
                <a:solidFill>
                  <a:schemeClr val="tx1"/>
                </a:solidFill>
              </a:rPr>
              <a:t>Verdichtung der Containerinhalte vor Ort durch Rollpacker, um geringe Füllmengen zu vermeiden.</a:t>
            </a:r>
          </a:p>
        </p:txBody>
      </p:sp>
    </p:spTree>
    <p:extLst>
      <p:ext uri="{BB962C8B-B14F-4D97-AF65-F5344CB8AC3E}">
        <p14:creationId xmlns:p14="http://schemas.microsoft.com/office/powerpoint/2010/main" val="42651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Entwicklungsplan Recycling-Stationen 2024 – August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CE3A01-A181-4119-ACCE-72559F7ACFB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52083E8-4290-EF45-B84D-5179DF60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0388"/>
            <a:ext cx="9475787" cy="8636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FD9F102-52BD-AA49-A4CF-008A92CABE98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918C879-F62C-AB48-A75F-ADC0D259B3C9}"/>
              </a:ext>
            </a:extLst>
          </p:cNvPr>
          <p:cNvSpPr txBox="1">
            <a:spLocks/>
          </p:cNvSpPr>
          <p:nvPr/>
        </p:nvSpPr>
        <p:spPr>
          <a:xfrm>
            <a:off x="595313" y="452787"/>
            <a:ext cx="9475787" cy="654364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801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de-DE" sz="4000" b="0" dirty="0" smtClean="0"/>
              <a:t>Vergleich von Alternativen</a:t>
            </a:r>
            <a:endParaRPr lang="de-DE" sz="4000" b="0" dirty="0"/>
          </a:p>
          <a:p>
            <a:pPr algn="ctr"/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2872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B142_PowerPointVorlage_07">
  <a:themeElements>
    <a:clrScheme name="BEB Farbpalette">
      <a:dk1>
        <a:srgbClr val="000000"/>
      </a:dk1>
      <a:lt1>
        <a:srgbClr val="FFFFFF"/>
      </a:lt1>
      <a:dk2>
        <a:srgbClr val="2C2826"/>
      </a:dk2>
      <a:lt2>
        <a:srgbClr val="EEEEEE"/>
      </a:lt2>
      <a:accent1>
        <a:srgbClr val="ED8B00"/>
      </a:accent1>
      <a:accent2>
        <a:srgbClr val="D72415"/>
      </a:accent2>
      <a:accent3>
        <a:srgbClr val="79C200"/>
      </a:accent3>
      <a:accent4>
        <a:srgbClr val="888B8D"/>
      </a:accent4>
      <a:accent5>
        <a:srgbClr val="636669"/>
      </a:accent5>
      <a:accent6>
        <a:srgbClr val="2C2826"/>
      </a:accent6>
      <a:hlink>
        <a:srgbClr val="EE8B00"/>
      </a:hlink>
      <a:folHlink>
        <a:srgbClr val="FFBB5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EB Farbpalette">
        <a:dk1>
          <a:srgbClr val="000000"/>
        </a:dk1>
        <a:lt1>
          <a:srgbClr val="FFFFFF"/>
        </a:lt1>
        <a:dk2>
          <a:srgbClr val="2C2826"/>
        </a:dk2>
        <a:lt2>
          <a:srgbClr val="EEEEEE"/>
        </a:lt2>
        <a:accent1>
          <a:srgbClr val="ED8B00"/>
        </a:accent1>
        <a:accent2>
          <a:srgbClr val="D72415"/>
        </a:accent2>
        <a:accent3>
          <a:srgbClr val="79C200"/>
        </a:accent3>
        <a:accent4>
          <a:srgbClr val="888B8D"/>
        </a:accent4>
        <a:accent5>
          <a:srgbClr val="636669"/>
        </a:accent5>
        <a:accent6>
          <a:srgbClr val="2C2826"/>
        </a:accent6>
        <a:hlink>
          <a:srgbClr val="EE8B00"/>
        </a:hlink>
        <a:folHlink>
          <a:srgbClr val="FFBB57"/>
        </a:folHlink>
      </a:clrScheme>
    </a:extraClrScheme>
  </a:extraClrSchemeLst>
  <a:custClrLst>
    <a:custClr name="BEB Orange">
      <a:srgbClr val="ED8B00"/>
    </a:custClr>
    <a:custClr name="Schrift Hellgrau">
      <a:srgbClr val="888B8D"/>
    </a:custClr>
    <a:custClr name="Schrift Grau">
      <a:srgbClr val="63666A"/>
    </a:custClr>
    <a:custClr name="Schrift Schwarz">
      <a:srgbClr val="2D2927"/>
    </a:custClr>
    <a:custClr name="HG Hellgrau">
      <a:srgbClr val="EEEEEE"/>
    </a:custClr>
    <a:custClr name="Ampel Nicht Erlaubt">
      <a:srgbClr val="BB3126"/>
    </a:custClr>
    <a:custClr name="Ampel Erlaubt">
      <a:srgbClr val="A1CF2B"/>
    </a:custClr>
    <a:custClr name="Glas">
      <a:srgbClr val="67823A"/>
    </a:custClr>
    <a:custClr name="Gelber Sack">
      <a:srgbClr val="FFDD00"/>
    </a:custClr>
    <a:custClr name="Papier/Pappe">
      <a:srgbClr val="0080C8"/>
    </a:custClr>
    <a:custClr name="Gartenabfälle">
      <a:srgbClr val="84BD00"/>
    </a:custClr>
    <a:custClr name="Textilien/Schuhe">
      <a:srgbClr val="9C9C9C"/>
    </a:custClr>
    <a:custClr name="Elektro und -geräte">
      <a:srgbClr val="6BC1B3"/>
    </a:custClr>
    <a:custClr name="Bauabfälle">
      <a:srgbClr val="CDA077"/>
    </a:custClr>
    <a:custClr name="Sperrmüll">
      <a:srgbClr val="FBBA00"/>
    </a:custClr>
    <a:custClr name="Schadstoffe">
      <a:srgbClr val="E63026"/>
    </a:custClr>
    <a:custClr name="Restmüll">
      <a:srgbClr val="565656"/>
    </a:custClr>
    <a:custClr name="Bioabfall">
      <a:srgbClr val="914C2D"/>
    </a:custClr>
    <a:custClr name="Metalle">
      <a:srgbClr val="AF1685"/>
    </a:custClr>
    <a:custClr name="Diagrammfarbe 1">
      <a:srgbClr val="ED7200"/>
    </a:custClr>
    <a:custClr name="Diagrammfarbe 2">
      <a:srgbClr val="EA8A22"/>
    </a:custClr>
    <a:custClr name="Diagrammfarbe 3">
      <a:srgbClr val="985A13"/>
    </a:custClr>
    <a:custClr name="Diagrammfarbe 4">
      <a:srgbClr val="C4751B"/>
    </a:custClr>
    <a:custClr name="Diagrammfarbe 5">
      <a:srgbClr val="EAA84F"/>
    </a:custClr>
    <a:custClr name="Diagrammfarbe 6">
      <a:srgbClr val="EBC491"/>
    </a:custClr>
    <a:custClr name="Diagrammfarbe 7">
      <a:srgbClr val="ECDEC9"/>
    </a:custClr>
    <a:custClr name="Diagrammfarbe 8">
      <a:srgbClr val="0F6F9E"/>
    </a:custClr>
    <a:custClr name="Diagrammfarbe 9">
      <a:srgbClr val="0F83A9"/>
    </a:custClr>
    <a:custClr name="Diagrammfarbe 10">
      <a:srgbClr val="65A2B7"/>
    </a:custClr>
    <a:custClr name="Diagrammfarbe 11">
      <a:srgbClr val="95AFB8"/>
    </a:custClr>
    <a:custClr name="Diagrammfarbe Neutral">
      <a:srgbClr val="B0B2B4"/>
    </a:custClr>
  </a:custClrLst>
  <a:extLst>
    <a:ext uri="{05A4C25C-085E-4340-85A3-A5531E510DB2}">
      <thm15:themeFamily xmlns:thm15="http://schemas.microsoft.com/office/thememl/2012/main" name="BEB196_LO_Power Point Vorlage_03" id="{666AD47A-91AF-FC4D-A288-6F94001A9B56}" vid="{C51F3287-0E53-8247-8486-0FAC29EF78B2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EB Orange">
      <a:srgbClr val="ED8B00"/>
    </a:custClr>
    <a:custClr name="Schrift Hellgrau">
      <a:srgbClr val="888B8D"/>
    </a:custClr>
    <a:custClr name="Schrift Grau">
      <a:srgbClr val="63666A"/>
    </a:custClr>
    <a:custClr name="Schrift Schwarz">
      <a:srgbClr val="2D2927"/>
    </a:custClr>
    <a:custClr name="HG Hellgrau">
      <a:srgbClr val="EEEEEE"/>
    </a:custClr>
    <a:custClr name="Ampel Nicht Erlaubt">
      <a:srgbClr val="BB3126"/>
    </a:custClr>
    <a:custClr name="Ampel Erlaubt">
      <a:srgbClr val="A1CF2B"/>
    </a:custClr>
    <a:custClr name="Glas">
      <a:srgbClr val="67823A"/>
    </a:custClr>
    <a:custClr name="Gelber Sack">
      <a:srgbClr val="FFDD00"/>
    </a:custClr>
    <a:custClr name="Papier/Pappe">
      <a:srgbClr val="0080C8"/>
    </a:custClr>
    <a:custClr name="Gartenabfälle">
      <a:srgbClr val="84BD00"/>
    </a:custClr>
    <a:custClr name="Textilien/Schuhe">
      <a:srgbClr val="9C9C9C"/>
    </a:custClr>
    <a:custClr name="Elektro und -geräte">
      <a:srgbClr val="6BC1B3"/>
    </a:custClr>
    <a:custClr name="Bauabfälle">
      <a:srgbClr val="CDA077"/>
    </a:custClr>
    <a:custClr name="Sperrmüll">
      <a:srgbClr val="FBBA00"/>
    </a:custClr>
    <a:custClr name="Schadstoffe">
      <a:srgbClr val="E63026"/>
    </a:custClr>
    <a:custClr name="Restmüll">
      <a:srgbClr val="565656"/>
    </a:custClr>
    <a:custClr name="Bioabfall">
      <a:srgbClr val="914C2D"/>
    </a:custClr>
    <a:custClr name="Metalle">
      <a:srgbClr val="AF1685"/>
    </a:custClr>
  </a:custClr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1329</Words>
  <Application>Microsoft Office PowerPoint</Application>
  <PresentationFormat>Benutzerdefiniert</PresentationFormat>
  <Paragraphs>349</Paragraphs>
  <Slides>34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TheSansOffice</vt:lpstr>
      <vt:lpstr>Times New Roman</vt:lpstr>
      <vt:lpstr>BEB142_PowerPointVorlage_07</vt:lpstr>
      <vt:lpstr>Benutzerdefiniertes Design</vt:lpstr>
      <vt:lpstr>PowerPoint-Präsentation</vt:lpstr>
      <vt:lpstr>PowerPoint-Präsentation</vt:lpstr>
      <vt:lpstr>Zielsetzung des Entwicklungsplans </vt:lpstr>
      <vt:lpstr>Projektorganisation und -inhalt</vt:lpstr>
      <vt:lpstr>PowerPoint-Präsentation</vt:lpstr>
      <vt:lpstr>Anforderungen an moderne Recycling-Stationen</vt:lpstr>
      <vt:lpstr>Recycling-Center: Barrierefreie Abgabe der Wertstoffe</vt:lpstr>
      <vt:lpstr>Recycling-Center: Trennung von Kunden- und Containerlogistik und Verdichtung von Abfällen</vt:lpstr>
      <vt:lpstr>PowerPoint-Präsentation</vt:lpstr>
      <vt:lpstr>Alternativen</vt:lpstr>
      <vt:lpstr>Kriterien</vt:lpstr>
      <vt:lpstr>Kriterien</vt:lpstr>
      <vt:lpstr>Kriterien</vt:lpstr>
      <vt:lpstr>Gewichtung und Ergebnis</vt:lpstr>
      <vt:lpstr>Vorteile zentraler Lösungen</vt:lpstr>
      <vt:lpstr>PowerPoint-Präsentation</vt:lpstr>
      <vt:lpstr>Vorschlag der Arbeitsgruppe: RS 7 + 1</vt:lpstr>
      <vt:lpstr>PowerPoint-Präsentation</vt:lpstr>
      <vt:lpstr>Kernthemen bei Modern + Grün</vt:lpstr>
      <vt:lpstr>Top. Modern. Grün.</vt:lpstr>
      <vt:lpstr>Top. Modern. Grün.</vt:lpstr>
      <vt:lpstr>Entwicklungsplan Modern + Grün</vt:lpstr>
      <vt:lpstr>Vorteile für die Bremer Bürger</vt:lpstr>
      <vt:lpstr>Charakterisierung RS Horn</vt:lpstr>
      <vt:lpstr>Gesamtabfallmengn der Recycling-Stationen</vt:lpstr>
      <vt:lpstr>Grünabfallmengen der Recycling-Stationen</vt:lpstr>
      <vt:lpstr>Grünabfallmengen RS Horn im Jahresverlauf</vt:lpstr>
      <vt:lpstr>Papiermengen der Recycling-Stationen</vt:lpstr>
      <vt:lpstr>Metallmengen der Recycling-Stationen</vt:lpstr>
      <vt:lpstr>Wesentliche Ergebnisse für die Ermittlung von CO2-Emissionen</vt:lpstr>
      <vt:lpstr>PowerPoint-Präsentation</vt:lpstr>
      <vt:lpstr>Förderung der Wiederverwendung</vt:lpstr>
      <vt:lpstr>Entwicklungsplan RS 7 + 1</vt:lpstr>
      <vt:lpstr>Alternative RS 7 + 1 nach Umsetzung</vt:lpstr>
    </vt:vector>
  </TitlesOfParts>
  <Company>Umweltbetrieb Bremen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Moin!</dc:title>
  <dc:creator>Bossaller, Eva</dc:creator>
  <cp:lastModifiedBy>Vater, Dr. Christian (Bremer Stadtreinigung)</cp:lastModifiedBy>
  <cp:revision>708</cp:revision>
  <cp:lastPrinted>2020-12-11T10:33:19Z</cp:lastPrinted>
  <dcterms:created xsi:type="dcterms:W3CDTF">2017-10-26T06:40:11Z</dcterms:created>
  <dcterms:modified xsi:type="dcterms:W3CDTF">2021-02-16T12:37:10Z</dcterms:modified>
</cp:coreProperties>
</file>