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2" r:id="rId2"/>
  </p:sldMasterIdLst>
  <p:notesMasterIdLst>
    <p:notesMasterId r:id="rId26"/>
  </p:notesMasterIdLst>
  <p:sldIdLst>
    <p:sldId id="263" r:id="rId3"/>
    <p:sldId id="265" r:id="rId4"/>
    <p:sldId id="281" r:id="rId5"/>
    <p:sldId id="280" r:id="rId6"/>
    <p:sldId id="282" r:id="rId7"/>
    <p:sldId id="283" r:id="rId8"/>
    <p:sldId id="284" r:id="rId9"/>
    <p:sldId id="285" r:id="rId10"/>
    <p:sldId id="287" r:id="rId11"/>
    <p:sldId id="266" r:id="rId12"/>
    <p:sldId id="270" r:id="rId13"/>
    <p:sldId id="264" r:id="rId14"/>
    <p:sldId id="267" r:id="rId15"/>
    <p:sldId id="268" r:id="rId16"/>
    <p:sldId id="269" r:id="rId17"/>
    <p:sldId id="271" r:id="rId18"/>
    <p:sldId id="272" r:id="rId19"/>
    <p:sldId id="273" r:id="rId20"/>
    <p:sldId id="278" r:id="rId21"/>
    <p:sldId id="275" r:id="rId22"/>
    <p:sldId id="276" r:id="rId23"/>
    <p:sldId id="277" r:id="rId24"/>
    <p:sldId id="279" r:id="rId25"/>
  </p:sldIdLst>
  <p:sldSz cx="9144000" cy="6858000" type="screen4x3"/>
  <p:notesSz cx="6858000" cy="9144000"/>
  <p:defaultTextStyle>
    <a:defPPr>
      <a:defRPr lang="de-DE"/>
    </a:defPPr>
    <a:lvl1pPr algn="l" rtl="0" eaLnBrk="0" fontAlgn="base" hangingPunct="0">
      <a:spcBef>
        <a:spcPct val="0"/>
      </a:spcBef>
      <a:spcAft>
        <a:spcPct val="0"/>
      </a:spcAft>
      <a:defRPr sz="2000" kern="1200" baseline="-250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2000" kern="1200" baseline="-250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2000" kern="1200" baseline="-250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2000" kern="1200" baseline="-250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2000" kern="1200" baseline="-250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000" kern="1200" baseline="-250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000" kern="1200" baseline="-250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000" kern="1200" baseline="-250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000" kern="1200" baseline="-250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C1C"/>
    <a:srgbClr val="FFE7EA"/>
    <a:srgbClr val="E2001A"/>
    <a:srgbClr val="FF0000"/>
    <a:srgbClr val="C0C0C0"/>
    <a:srgbClr val="00437A"/>
    <a:srgbClr val="6699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663" autoAdjust="0"/>
  </p:normalViewPr>
  <p:slideViewPr>
    <p:cSldViewPr>
      <p:cViewPr varScale="1">
        <p:scale>
          <a:sx n="105" d="100"/>
          <a:sy n="105" d="100"/>
        </p:scale>
        <p:origin x="17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98" d="100"/>
          <a:sy n="98" d="100"/>
        </p:scale>
        <p:origin x="351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6:58:07.703"/>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3104 1571,'7'0,"8"0,7 0,4 0,10 0,5 0,0 0,5 0,5 0,-2 0,2 0,-4 0,2 0,-4 0,1 0,-2 0,-6 0,-2 0,2 0,1 0,-3 0,-2 0,-5 0,-2 0,-2 0,1 0,1 0,0 0,5 0,3 0,6 0,-1 0,2 0,0 0,5 0,-2 0,-1 0,0 0,-5 0,0 0,-4 0,4 0,-1 0,0 0,-1 0,-5 0,1 0,2 0,3 0,-1 0,-5 0,2 0,-2 0,-2 0,1 0,-2 0,7 0,4 0,0 0,-4 0,0 0,1 0,-2 0,1 0,-1 0,-5 0,2 0,-1 0,-3 0,-1 0,-2 0,-2 0,0 0,-1 0,3 0,6 0,1 0,-1 0,1 0,0 0,-3 0,-1 0,1 0,7 0,3 0,4 0,-1 0,1 0,-4 0,-5 0,0 0,-2 0,0 0,7 0,8 0,0 0,3 0,0 0,4 0,4 0,3 0,-1 0,-3 0,0 0,-6 0,3 0,5 0,-5 0,1 0,1 0,0 0,-4 0,-1 0,-6 0,-8 0,-6 0,1 0,4 0,1 0,-2 0,0 0,-2 0,2 0,1 0,-1 0,1-4,-2-1,6 0,-2 1,-3-2,0-1,-1 1,0 2,-2 1,6 2,-1 0,-2 1,-4 0,-3 0,-2 1,2-1,-1 0,-1 0,4 0,0 0,2 0,3 0,7 0,1 0,0 0,1 0,3 0,3 0,-6 0,4 0,-4 0,-2 0,0 0,4 0,-2 0,2 0,-2 0,4 0,-1 0,-3 0,-7 0,-4 0,3 0,-1 0,-3 0,-2 0,-4 0,-1 0,2 0,1 0,6 0,1 0,0 0,-4 0,-3 0,-2 0,1 0,1 0,0 0,1 0,4 0,12 0,9 0,7 0,-3 0,-8 0,-4 0,-7 0,-6 0,-1 0,-2 0,-3 0,-1 0,2 0,-1 0,0 0,3 0,11 0,6 0,3 0,4 0,1 0,-2 0,2 0,-5 0,-3 0,-6 0,-7 0,0 0,4 0,0 0,9 0,0 4,3 1,9-1,2 0,1 0,-2 1,-3 1,-1-1,-2-1,2 2,-5 0,-1 0,-4-2,-6-1,0-1,-1-2,3 1,6-2,-1 1,-5 0,2 3,-7 6,-6 1,-4-2,-3-1,-1-2,5 1,3 0,0-1,2-1,3 2,3 0,6 4,0-1,-5-2,2 2,6-1,-2-1,0-2,2 1,5 1,-3-2,-6 3,-7-1,-2 0,1-3,1-1,-1-2,4 0,-1-1,-2-1,2 1,4 0,1 0,0 0,-2 0,-2 0,-3 0,-4 0,-1 0,-1 0,-3 0,-2 0,-2 0,7 0,13 0,3 0,4 0,2 0,-1 0,-2 0,-1 0,-2 0,3 0,-1 0,4 0,8 0,-3 0,-7 0,2-4,4-1,-3-4,-1 0,-1 1,-2 3,-2 1,-2 2,-3 1,-7 1,-6 0,-3-3,-3-2,2 0,0 2,12-3,-2-5,-2 0,-1 2,0 3,1 1,-2 3,-3 1,-2 1,-1 0,-2 1,6-4,2-2,0 0,1 2,-5-4,-2 0,-4 2,1 1,1 0,3 3,2 0,2 1,2-7,-1-3,0 0,-1 3,0 2,6 1,0 3,-2 0,-4 1,1 0,6 1,1-1,-3 1,-3-1,-1 0,-1 0,-2 0,1 0,7-4,1-1,-2 0,-3 1,-4-2,-3-1,2 1,-1 2,1 1,-3 2,3 0,0 1,0 0,-1 0,-3 1,8-1,0 0,4 0,0-3,-4-3,-3 1,-2 2,-3 0,0 1,-3 1,2-3,-2-1,5 0,0 2,1 0,-1 2,-1-4,3-1,0 2,0 0,-3 2,4 0,4 2,8 0,0-4,1-1,-3 0,-4 2,-4 0,-4 1,-3 1,2 1,2 0,-2 0,3 0,0 1,-1-1,0 0,-4 0,0 0,-4-4,0-1,3 0,0 1,4 2,1 4,-4 2</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7:09:51.271"/>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1924 2000,'8'0,"6"0,4 0,4 0,4 0,7-3,0-3,3 2,0 0,-4 1,-4 2,-1 0,5 0,1 1,3 1,2-1,3 0,2 0,1 0,-3 1,-5-1,-1 0,-2 0,-4 0,-2 0,-2 0,-2 0,2 0,3 0,-2 0,4 0,-1 0,-1 0,-1 0,-2 0,-1 0,-1 0,0 0,3 0,4 0,2 0,-1 0,2 0,-2 0,-2 0,3 0,2 0,0 0,1 0,2 7,0 3,-4 0,-3-3,-3-2,-2-1,-3-2,0-1,0-1,0-1,3 5,2 0,0 1,6-2,6 0,3 2,-1 1,-4-1,-4-1,-5-1,1 6,0 2,-3-1,0-3,-2-1,-1-3,0-1,7-2,2 0,7 0,0-1,6 1,2-1,-2 1,-2 0,-5 0,0 0,-4 0,4 0,0 0,-4 0,-2 0,-5 0,-2 0,3 0,-1 0,-1 0,0 0,-1 0,-2 0,-1 0,1 0,-1 0,0 0,4 0,1 0,0 0,-1 0,-1 0,-1 0,-1 0,0 0,3 0,9 0,2 0,-2-4,-2-1,-4 0,2 1,-2 1,-2 2,4 0,-2 1,-1 0,3 0,-2 0,0 0,6 1,-1-1,0 0,-4 0,2-4,2-1,0 0,1-3,-1 1,-3 0,-3 2,-2 2,-2 1,2-2,1-2,0 2,-1 0,-2 2,0 0,-1 2,3-4,1-1,0 0,7-2,1 0,2 0,-1 3,-3 0,-4 3,-2 0,-3 1,0 0,-3 0,2 1,-2-1,5-3,0-3,1 2,-1 0,-1 1,-1 1,-1 1,-1 1,1 0,-1 0,4 0,1 0,0 0,3 1,0-1,-1 0,-3 0,0 0,-2 0,3 0,0 0,1 0,-3 0,0 0,-1 0,-2 0,1 0,-1 0,1 0,2 0,2 0,0 0,3 0,0-4,-2-1,4 1,-2 0,-1-3,1 0,1 1,-3 2,-1-2,-2-1,-1 2,3 0,0 3,-1 0,0-2,-1-1,-1 1,-1 0,-1 1,1 2,-2 0,9 1,3-4,2-1,0 1,-3 4,2 2,-2 6,-3 7,2 6,-1-1,-2 0,-5 4,-3-1,-1-2,-4 0,-5 0,1 0,-2 0,0 1,0 0,2 1,-1-1,-2 0,-3 0,-2 0,-2 1,0-1,-1 4,-8-2,-6-6,-5-5,-7-6,-2-3,-1-3,2-1,-3-1,-1-1,3 2,-3-1,-3 0,1 1,1 0,-5 0,1 0,-2 0,-2-4,-1-1,2 0,3 1,5 2,4 0,2 1,3-3,-1-1,2 0,0 1,-1 2,1 0,-2 1,-2 1,-2 0,-1 0,-1 1,-2-5,3-1,-4 1,2 0,1 1,-9-6,-2-2,-2 1,2 2,5 3,4 2,4 1,2 1,2 1,1 1,1-1,-5 1,0-1,-1 0,-2 1,-1-1,-3 0,1 0,2 0,-1 0,-1 0,4 0,-7 0,0 0,-2 0,-3 0,-1 0,2 0,4 0,4 0,4 0,2 0,2 0,1 0,0 0,1 0,-8 0,-10 0,-3 0,2 0,5 0,4 0,4 0,2 0,-2 0,-1 0,-1 0,-6 0,-6 0,-2 0,0 0,4 0,-3 0,1 0,4 0,5 0,0 3,2 3,2-2,1 0,3-1,-3-2,0 0,0 0,1-1,2 0,0-1,1 1,-3 4,-1 1,-4 0,-7 2,-2 1,3-2,3-1,4-2,-1 3,-1 0,-1-2,2 0,3 3,-2-1,1-1,1-1,-1-1,-2-1,3-2,-2 1,-1-2,3 1,-2 0,-4-1,-4 1,2 0,-2 0,3 0,2 0,5 0,2 0,2 0,1 0,-3 0,0 0,-1 0,2 0,0 0,2 0,-4 0,-1 0,1 0,-3 0,0 0,1 0,-1 0,0 0,1 0,2 0,2 0,1 0,-3 0,0 0,0 0,-3 0,1 0,0 0,3 0,0 0,2 0,-2 0,-2 0,1 0,-2 0,-1 0,1 0,-1 0,-1 0,3 0,-3 0,1 0,-3 0,2 0,0 0,0 0,1 0,1 0,-1 0,-1 4,2 1,-1 0,1-1,0-2,2 0,3-1,0-1,-7 0,-1 0,-7 0,-1-1,-1 1,3 0,-1 0,4 0,0 0,2 0,3 0,-5 0,-1 0,3 0,-1 0,-3 0,-1 0,0 0,5 0,2 0,0-4,-2-8,0-7,2-3,3 2,6 0,3 0,4 0,2 3,-2 0,3 1,6 1,12 4,10 5,4 2,8 2,2 1,8 2,4-1,8 1,-3 0,3-1,-3 0,-2 0,-5 0,3 0,-4 0,-3 0,-1 0,1 0,2 0,-1 0,-3 0,-1 0,3 0,2 0,-1 0,-4 0,5 0,7 0,-1 0,-3 0,-2 0,-4 0,1-3,-3-2,-3 0,0 1,1 1,-3-6,-2-2,-1 1,-2 2,0 3,-1 2,0 1,0 2,4 0,1 0,0 0,3 1,-1-1,8 1,0-1,-2 0,0 0,3 0,-2 0,0 0,-2 0,1 0,2 0,-1 0,0 0,-1 0,-4 0,1 0,2 0,0 0,5 0,-1 0,-2 0,-4 0,0 0,7 0,3 0,-1 0,0 0,4 0,-1 0,-5 0,-5 0,-1 0,-2 0,-2 0,-3 0,-2 0,-1 0,3 0,1 0,3 0,5 0,7 0,0 0,1 0,-3 0,-4 0,-2 0,2 0,-2 0,-3 0,-3 0,2 0,3 0,0 0,1 0,0 0,0-4,0-1,-4 0,2 1,2 1,4 2,2 0,-1 1,0 0,-3 0,-4 0,0 0,0 1,0-1,0 0,4 0,9 0,0 0,-3 0,1 0,-2 0,-1 0,-2 0,-5 0,0 0,-2 0,-3 0,2 0,0 0,5 0,1 0,2 0,-1 0,0 0,-3 0,-2 0,0 0,2-4,4-1,-2 0,-3 1,-2 2,-5-1,-1 2,-2 1,3 0,5 0,8 0,1 1,6-1,-2 0,0 0,-4 0,-6 0,0 0,-2 0,-4 0,-1 0,-3 0,-1 0,3 0,1 0,0 0,2 0,0 0,0 0,1 0,5 0,2 0,0 0,-3 0,-4 0,-2 0,-3 0,2 0,0 0,0 0,-2 0,-1 0,0 0,-1 0,-4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7:34:40.056"/>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4116 1214,'4'0,"9"0,5 0,5 0,1 0,0 0,1 0,3 0,1 0,-1 0,2 0,8 4,0 1,3 0,-3-1,0-1,-3-2,-3 0,-4-1,-2 0,-2 4,-2 1,0 0,-1-2,5 0,0-1,2-1,1 3,1 1,3-1,-1 0,-2-1,-2-2,-2 0,-2-1,-1 7,3 4,5-2,4-1,1-3,-3-2,1-1,-1-1,-4-1,-1-1,-3 1,-1-1,3 1,0 0,-1 0,4-1,3 1,0 0,-1 0,-3 0,-2 0,-2 0,-2 0,0 0,2 0,2 0,0 0,-2 0,4 0,0 0,-1 0,-2 0,-1 0,3 0,0 0,-1 0,-1 0,-1 0,-1 0,-2 0,1 0,-1 0,-8 4,-5 5,-10 2,-7-3,-2 2,-4 0,-7-2,-3 0,-10 0,-13-1,-3-3,-5-1,1-2,-4 0,2-1,7 0,6-1,9 1,5-1,3 1,4 0,1 0,-4 0,0 0,-2 0,3 0,-1 0,1 0,-3 0,-1 0,1 0,-6 0,-2-4,-2-1,1 0,3 1,0 2,1 0,2 1,0 1,0 0,2 0,1 0,-5-3,-5-2,-1 0,4 1,2 2,4 0,3 0,-6 2,-2 0,-2 0,0-3,3-6,-1 0,2 0,2 3,1-2,4 0,-3 2,-9-2,-8 0,-5 2,-2 2,0-3,-2 1,4 0,6 2,7 2,6 0,4 1,2 1,0 1,-3-1,-2 0,-2 1,2-1,-2 0,5 4,2 5,1 0,2 0,0-2,0-3,-4-1,-2-2,0-1,-3 0,1 0,0 0,2-1,1 1,2 0,1 0,1 0,0 0,0 0,-4 0,-1 0,0 0,1 0,-3-4,0-1,1 0,2 1,0 1,3-3,0 1,1 0,-5-3,1 0,-5-2,-4 1,-3-3,0-3,4 2,3 3,3 6,7 9,6 6,7 6,3 3,4 2,1 6,2 0,-2 1,2 2,3 4,4-5,9-6,8-8,5-11,-1-6,0-6,-3-2,-1 0,-2 2,0 2,2 2,1 1,0 1,-1 1,-2 1,0-1,-1 1,0-1,-1 1,0-1,4 0,1 0,0 0,-1 0,-1 0,-1 0,3 0,1 0,-2 0,5 0,-2 0,0 0,-2 0,-2 0,-1 0,3 0,1 0,-2 0,4 0,-1 0,0 0,-2 0,-2 0,-1 0,-5-4,3-1,0 0,1 1,4-2,1-2,-1 3,0 1,-2 0,-1 3,3 1,1-1,-1 2,3-1,0 0,-2 1,-1-1,-2 0,-1 0,0 0,-2 0,0 0,7 0,3 0,0 0,-2 0,-2 0,-3 0,2 0,1 0,0 0,1 0,1 0,-1 0,-3 0,0 0,-2 0,2 0,1 0,4 4,0 0,-2 1,-1-1,-2-1,-2-1,-1 2,4 2,0-1,-1-1,0-2,-1 0,-1-2,-1 0,-1 0,1 0,-2 0,6 0,0 0,-1 0,1 0,-3 0,0 0,4 0,-1 0,0 0,3 0,0 0,-1 0,-7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7:34:42.115"/>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3543 1632</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7:34:47.676"/>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3175 1605,'7'0,"8"0,3 0,4 0,0 0,2 0,3 0,6 0,4 0,11 4,9 1,13 4,14-1,8 4,-4-2,-6-1,-5 0,-9 0,-7-3,-11-1,-7 2,-2-1,-5 0,3-2,-2-2,2-1,0 0,3-1,0 3,5 1,6 1,1 2,0 1,-7-1,-6-2,-7-2,-6-2,-3 0,-2-1,-2 0,3-1,7 1,-1 0,8 0,4 0,0 0,-2 0,2 0,0 0,2 0,0 0,-4 0,0 0,-4 0,-4 0,-4 0,1 0,0 0,-2 0,-1 0,-2 0,-1 0,-1 0,1 0,-1 0,0-4,-4-1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7:34:56.208"/>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3187 1584,'3'0,"6"0,5 0,7 0,5 0,4 0,2 0,3 0,2 0,0 0,1 0,-3 0,-3 0,-4 0,2 0,6 0,2 0,5 0,3 0,2 0,-5 0,-5 0,-1 0,-4 0,-3 0,1 3,-2 2,-2 0,0-1,-3-1,0-2,-2 0,0 0,4 2,-2 6,1 0,1 0,-1-2,4 1,5 0,-1-3,-1-1,-4-1,0-2,-4 0,0-1,-2 0,4-1,1 1,-1-1,0 1,-1 0,-1 0,-1 0,3 0,1 0,4 0,0 0,-1 0,5 0,1 0,1 0,-1 0,-7-4,-4-1,0 1,0 0,1 1,-2-2,-1-2,0 3,4 0,0 1,0-2,3-1,0 1,-2 1,-1 2,-1 0,-2-2,-1-1,0 0,-2 2,2-1,2 4,2-1,0 0,-1 1,-1 1,-1-1,-1 0,0 0,-1 1,0-1,4 0,1 0,0 0,3 0,0 0,-2 0,0 0,-3 0,-1 0,3 0,4 0,5 0,3 0,4 0,-3 0,-4 0,-4 0,-4 0,-3 0,2 0,0 0,3 0,1 0,-3 0,0 0,-3 0,-1 0,-1 0,4 0,0 0,-1 0,0 0,-1 0,-1 0,-1 0,-1 0,1 0,-1 0,0 0,3 0,-1 3,-2 6,0 4,-2 2,2-4,-1-3,1-3,4 3,-3 5,-5 5,-6 5,-4 0,-4 1,-3 1,-1-2,-1 1,0-2,-4-3,-8-5,-6-5,-4-4,-1-4,-1-1,0-1,1 1,1-1,0 0,0 0,-3 1,-1-1,0 1,0 0,2 0,1 0,1 0,1 1,-1-1,2 0,-6 0,0 0,-7 0,-6 0,1 0,2 0,4 0,4-4,4-1,1 1,1 0,-2 0,-2 3,-2-4,-3-1,0 2,-1 0,2 2,3 0,2 2,2-4,1-1,0 0,-6-2,-3-1,0 2,3 1,2 2,1 1,2 1,1 1,0 1,-2-1,-2 0,0 1,2-1,0 0,1 0,1 0,0 0,1 0,-1 0,-2 0,-2 0,-4 0,0 0,1 0,2 0,2 0,2 0,1 0,-4 0,0 0,1 0,0 0,1 0,1 0,-2 0,-2 0,1 0,-3 0,1 0,0 0,2 0,2 0,1 0,1 0,0 0,1 0,0 0,-3 0,-3 0,1 0,2 0,0 0,1 0,1 0,-1 0,3 0,-2 0,-2 0,-2 0,-1 0,2 0,1 0,1 0,5 4,-6 1,-3-1,-7 0,-3-1,-1-1,2-1,3-1,3 0,5 0,1 0,-2-1,0 1,0 0,-1 0,-2 0,2 0,1 0,2 0,1 0,-2 0,-2 0,1 0,1 0,1 0,2 0,0 0,0 0,1 0,-1 0,-2 0,-2 0,0 0,1 0,1 0,1 0,1 0,0 0,1 0,0 0,3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7:35:06.071"/>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2213 2007,'4'0,"5"0,8 0,6 0,2 0,8 0,6-4,9-1,-2 0,4 1,-2 2,0 0,4 1,-2 0,-3 1,3 0,-5 1,3-1,-4 0,3 0,-1 0,1 0,1 0,1 0,-2 0,-3 0,-4 0,-4 0,1 0,-1 0,9 0,4 0,0 0,2 0,2 0,3 0,4 0,-4 0,-2 0,0 0,0 0,4 0,-6 0,-7 0,-3 0,-6 0,-5 0,0 0,2 0,0 0,-3 0,2 0,-1 0,1 0,8 0,4 0,1 0,-2 0,3 0,-3 0,-5 0,-5 0,-4 0,-4 0,6 0,1 0,2 0,1 0,-4 0,-1 0,-4 0,-2 0,-1 0,0 0,-2 0,1 4,3 1,3 0,-2-1,4-1,0-1,-1-2,-2 0,-1 0,-2 0,2 0,1 0,0 0,3 0,0 0,-2 0,3 0,-1 0,-1 0,-2 0,-2 0,-1 0,2 0,2 0,-1 0,-2 0,0 0,-1 0,-1 0,-1 0,0 0,1 0,2 0,3 0,-1 0,-2 0,1 0,-3-4,4-1,1 0,0 1,1 2,5 0,-1 1,-1 0,-3 1,-2 0,-3 1,0-1,-2-4,4-1,1 1,-1 0,4 1,0 2,-2 0,-1 0,-1 1,-2 1,2-1,6 0,0 8,-1 1,-3 2,-2-4,-1 3,-1-2,-2 3,0-2,0-1,-4 4,-1 5,-8 4,-8 0,-9-1,-17-6,-14 0,-2-4,1-2,0-4,4-2,3-1,3-1,-3 0,-1-1,-2 1,1 0,4-1,2 1,2 0,3 0,1 0,1 0,0 0,1 0,-5 0,-1 0,0 0,-2 0,-2 0,3-4,0-1,4 0,0 1,-4 2,1 0,-7 1,-2 1,1 0,3 0,0 0,1 0,2 0,3 0,1 0,-2 0,-1 0,2 0,0 0,-3 0,-7 0,-1 0,1 0,3 0,3 0,4 0,-2 0,0 0,1 0,-2 0,-1 0,2 0,2 0,0 0,3 0,-4 0,0 0,-1 0,-1 0,-1 0,-2 0,0 0,2 0,2-4,2 0,2-1,1 1,-3 1,-1 2,-3 0,-5 0,-3-6,-4-3,3 0,-1 3,4 1,4 3,6-3,2 1,0 0,0 2,2 0,-2 2,2 0,0 1,0 1,0-1,0 0,-4 0,-2 1,1-1,1 0,1 0,1 0,1 0,0 0,1 0,0 0,-4 0,-1 0,0 0,-3 0,0 0,2 0,-4 0,2 0,-3 0,1 0,3 0,1 0,2 0,2 0,2 0,-1 0,1 0,0 0,-3 0,-3 0,2 0,0 0,1 0,1 0,-3 0,-1 0,1 0,-2 0,-2 0,3 0,-3 0,1 0,1 0,2 0,2 0,2 0,-8 0,-2 0,-2 0,0 0,3 0,3 0,2 0,2 0,-1 0,-1 0,-1 0,0 0,-2 0,-2 0,0 0,2 0,2 0,2 0,2 0,1 0,-3 0,-1 0,1 0,0 0,1 0,1 0,-3 0,0 0,4 3,2 2,1 4,3 3,6 5,8-2,7-2,8-5,6-2,3-3,2-2,4-1,3-1,-2 1,3-1,0 0,-2 1,2-1,0 1,-3 0,0-4,-4 0,0-1,3 1,0 1,0 2,-1 0,-1 0,-2 1,4 0,0 1,0-1,3 0,0 0,2 4,0 1,-1 0,-4-1,3-1,-1-2,-2 0,0-1,2 0,3 0,0 0,0 0,4-1,0 1,-1 0,-5 0,-2 0,-2 0,-2 0,-2 0,0 0,-4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4T20:22:04.517"/>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1353 1245,'8'0,"4"0,12 0,6 0,11 0,12 0,15 0,4 0,6 0,1 0,1 0,-10 0,-2 0,4 0,5 0,6 0,7 0,5 0,5 0,-5 0,-8 0,-11 0,-9 0,-4 0,-10 0,-4 0,-2 0,-3 0,2 0,7 0,5 0,7 0,2 0,5 0,-3 0,-7 0,-6 0,-7 0,3 0,-4 0,1 0,6 0,-4 0,1 0,-1 0,1 0,5 0,1 0,-4 0,-6 0,-4 0,0 0,6 0,13 7,17 2,12 1,8-4,5 0,2-3,-3-2,-9 0,-10-1,-16-1,-13 1,-12 0,-10 0,-7 0,-5 0,-3 0,6-1,3 1,3 0,3 1,0-1,0 0,0 0,-1 0,-1 0,-4 0,1 0,3 0,10 0,4 0,2 0,0 0,-5 0,-6 0,-6 0,-5 0,-3 0,-3 0,8 3,-3 5,-5 5,-5 3,-7 3,-3 5,-7 5,-6-2,-2 2,1-2,-2-1,-2-1,1-2,-2-5,3-1,3-1,1 0,1 2,-8-3,-10-7,-16-9,-5-3,-5-6,-4-4,-1 1,3 2,2 3,8 2,-6 0,4 0,3 2,3 1,5 0,5 3,0-1,2 1,1 1,2-1,0 0,-1 0,-2 0,1 0,1 0,1 0,1 0,-2 0,-2 0,1 0,-3 0,1 0,1 4,0 0,3 1,-3-2,0 0,1-2,1 0,-2 3,-1 1,1-1,-1 0,-1-2,1-1,2 0,2 0,-2-1,-2-1,2 1,1 0,-6 0,-1 0,-6 0,-1 0,1 0,1 0,5 0,3 0,3 0,2 0,2 0,1 0,0 0,0 0,-4 0,0 0,-8 0,-5 0,-3 0,-3 0,1 0,2 0,6 0,4 0,4 0,3 0,2 0,-3 0,0 0,0 0,-7 0,-1 0,-5 0,-1 0,1 0,1 0,4 0,0 0,3 0,2 0,-1 0,0 0,3 0,0 0,3 0,0 0,-3 0,0 0,0 0,-2 0,-1 0,2 0,0 0,3 0,-2 0,-2 0,-1 0,-1 0,-2 0,1 0,-2 0,1 0,3 0,2 0,3 0,0 0,2 0,1 0,-1 0,1 0,-3 0,-3 0,1 0,-2 0,-4 0,-4 0,0 0,4 0,2 0,4 0,1 0,-4 0,-2 0,-6 0,-1 0,0 0,1 0,5 0,-1 0,3 0,-2 0,2 0,-5 0,-4 0,1 0,0 0,3 0,3 0,0 0,2 0,3 0,1 0,3 0,0 0,-3 0,0 0,-7 0,-1 0,1 0,4 0,1 0,3 0,2 0,-3 0,0 0,-4 0,1 0,1 0,-2 0,1 0,1 0,-2 0,-3 0,1-7,2-3,2-2,3 0,5-1,-2-6,4-6,4-2,8-1,5 2,6 4,5 7,4 5,7 6,4 1,0 3,-1 1,2 0,1 0,0 0,0 0,4 0,2-1,7 0,0 0,7 0,8 7,4 2,4 0,-5 2,-1-2,-9-1,-4-3,-7-2,-6-1,-1-1,-3-1,1-1,-1 1,-2-1,6 1,0-1,2 1,-1 0,-2 0,-4 0,1 0,-1 0,2 0,0 0,2 0,-2 0,-1 0,1 0,0 0,-3 0,-1 0,2 0,0 0,2 0,-1 0,0 0,-3 0,-1 0,-1-3,1-2,2 1,-1 0,-2 2,0-4,-1 1,-1 0,0 2,0 0,-1-1,4-2,-2-2,-1 0,-2 1,1 2,3 2,2 1,3 1,0 1,3 0,-1 0,-1 1,1-1,-1 1,-2-1,-2 0,-2 0,-2 0,1 0,2 0,1 0,3 0,1 0,-2 0,2 0,-4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4T20:36:29.262"/>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2669 1064</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4T20:36:40.852"/>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7692 1365,'-3'0,"-30"-4,-33 0,-24-1,-16-2,-9 0,-9 0,-1 3,6 1,17 1,15 2,12 0,12 0,1 0,-1 0,-1 1,-4-1,-8 0,-5 0,-9 0,-15 0,-6 0,-10 0,-1 0,2 0,-3 0,6 0,5 0,11 0,11 0,12 0,15 0,11 0,8 0,0 0,-2 0,2 0,6 0,-1-3,2-2,-10-3,-4 0,-4 1,-7-5,-3-5,6 2,3-1,6 2,13 1,5 2,1 3,-1 2,-2 0,1 0,-1 1,-1-1,-3-1,-8 2,0 1,-2-3,2 2,7-1,2-1,5 1,3-4,4 1,2 2,2-1,-3 0,-4-2,-8 2,-5-4,-2 4,2 0,5 3,1 2,4 1,6-2,5-1,-3 1,1 1,0 1,0 1,-4 0,1 1,-1 0,-2 0,-7 1,-1-1,-5 0,-5 3,-4 9,1 2,-1 2,3-2,10 1,5-3,3-3,4-3,3 1,0-1,2-1,0-2,0-1,0-1,0-1,-3 0,-2 0,0 0,-3 0,0-1,-6 1,-3 0,-4 0,-2 0,-2 0,1 0,-3 0,2 0,3 0,2 0,2 0,2 0,5 0,0 0,2 0,3 0,2 0,-6 7,-7 2,-3 0,8 2,-4 2,0 7,-3-1,6 0,5 0,4 1,2-3,5-2,2 1,7-2,15 3,24-1,21 0,20-3,4 1,2-3,4 0,-10 0,-6-4,-12-2,-2 4,-9 2,-7-3,-2 0,-2 0,7-1,-2-1,4-3,2 4,9-2,4 0,16 10,4 1,-3-2,-3-3,-10-3,-12-3,-7-3,-7-1,-6-2,-4 1,-2 0,-2-1,2-3,6-1,7-4,3-2,-3-4,-4 0,-3 3,4 4,0 4,-1 1,0 2,-2 1,3 0,1 1,-1-3,-1-3,-4 1,-3 1,-1 0,-1 2,-2 0,1 1,-1-7,0-3,0 1,0 3,0 0,1 4,0 0,3 2,5 0,8 0,0 0,10 0,9 1,14-1,4 0,2 0,0 0,4 0,-4 0,-7 0,-4 0,-7 0,-5 0,-5 0,-4 0,-3 0,3 0,-3 0,3 0,-4 0,3 0,0 0,1 0,4 0,-1 0,-4 0,1 0,-3 0,1 0,5 0,1 0,7 0,0 0,6 0,-4 0,1 0,2 0,-2 0,-4 0,-4 0,-3 0,-7 0,4 0,-2 0,0 0,-2 0,1 0,0 0,-1 0,-3 0,-4 0,-4 0,-4 0,-3 0,0 0,1 0,5 0,5 0,6 0,8 0,-1 0,3 0,-4 0,-3 0,-1 0,3 0,-2 0,2 0,0 0,4 0,0 0,3 0,-1 0,-5 0,-6 0,-6 0,-7 0,-3 0,-1 0,-3 0,4 0,8 0,2 0,3 0,3 0,0 0,-2 0,-3 0,-8-3,-2-2,-1 0,-1 2,6-3,3-4,-2-7,-5-4,-6-2,-8-1,-3 0,-5 1,-2 1,-1 0,0-2,0-1,-1-1,1 2,-6 1,-10 1,-11 4,-16 2,-12 3,-1 4,-3 4,5 2,10 2,4 2,6-1,5 1,5 0,-1 0,0-1,-1 0,-4 0,0 0,-2 0,1 0,-1 0,-1 4,-7 0,2 1,-1-2,3 0,5 2,4 0,3 0,3-1,-6-2,-5 3,-1 1,3-1,2-2,0-1,1-1,-2 4,0 3,0 1,-4-1,2-2,1-3,1 0,0-2,0-1,-1 0,-3-1,0 1,1 0,4 0,3 0,2 0,-2 0,1 0,0 0,1 0,2 0,0 0,1 0,0 0,-3 0,-1 0,-7 0,-2 0,-1 0,-2 0,-3 0,4 0,3 0,4 0,3 0,3 0,-2 0,1 0,-1 0,-2 0,0 0,-6 0,-1 0,1 0,4 0,3 0,2 0,-2 0,1 0,0 0,-2 0,-1 0,-5 0,-8 0,-4 0,-8 0,1 0,5 0,5 0,6 0,5 0,4 0,3 0,4 0,0 0,-4 0,-4 0,0 0,-4 0,-3 0,-2 0,1 0,4 0,3 0,4 0,-2 0,1 0,1 0,-2 0,0 0,0 0,-1 0,-3 0,-7 0,-1 0,0 0,-1 0,-4 0,2 0,1 0,4 0,1 0,4 0,-1 0,0 0,0 0,0 0,-2 0,2 0,-1 0,2 0,3 0,3 0,2 0,-5 0,-2 0,3 0,-4 0,3 0,1 0,2 0,3 0,0 0,3 0,-5 0,0 0,-3 0,-1 0,2 3,-2 2,0-1,-1 0,0-2,2 0,0-2,-1 1,2-1,-8 0,-2-1,-2 1,2 4,5 0,0 0,1 0,1-1,-4-2,2 0,-1-1,-2 1,-2-2,-2 1,-4 0,1 0,4 0,5-1,5 5,4 4,6 5,5 3,6 3,7-2,7-1,13-2,7-5,9-2,12-3,6-3,3-1,7 0,-4-1,-3 0,2 0,-5 1,4-1,2 1,6 0,-2 0,-2 0,4 0,0 0,-3 0,-3 0,-7 0,-6 0,-8 0,-6 0,-3 0,2 0,5 0,7 0,3 0,-3 4,-5 1,-6-1,-5 0,-4 2,-3 0,0 3,5 0,7-3,4 3,2-1,-1-2,-4-2,0 3,-3-2,0 0,-1-1,1-1,9 1,2 4,0 2,4-2,-2-2,1-2,-3-2,-1-1,-5-1,-5 0,-1 0,3-1,2 1,-3-1,6 1,-1 0,-4 0,4 0,-1 0,0 0,2 0,3 0,7 0,2 0,-1 0,-2 0,3 0,-6 0,-1 0,-2 0,3 0,-3 0,-1 0,-4 0,-5 0,1 0,-4 0,2 0,-1 0,5 0,1 0,-3 0,-4 0,-1 0,-3 0,1 0,0 0,0 0,6 0,5 0,-1 0,-2 0,-4 0,1 0,-1 0,-3 0,1 0,1 0,-2 0,-1 0,-2 0,-2 0,4 0,4 0,4 0,4 0,8 0,2 0,3 0,-4 0,-3 0,-1 0,-1 0,-4 0,-5 0,-4 0,-3 0,0 3,4 6,7 7,2 2,0-4,8 1,0-3,3-3,-4-3,1 0,-3 1,-6-3,-6 0,-4-3,-4 0,2-1,0 0,-1 0,3 0,-1-1,1 1,-3 0,0 0,-3 0,4 0,1 0,-2 0,-7 0,-17 0,-13 0,-17 0,-12 0,-4 0,-3 0,-3 0,4 0,0 0,4 0,-1 0,0 0,1 0,-3 0,4 0,5 0,6 0,-4-4,0 0,0-1,4 2,1 0,1 1,3 2,2 0,-2 0,1 0,0 0,2 0,2 0,-4 0,1 0,0 0,-3 0,1 0,0 0,-1-3,0-2,1 1,2 0,1 2,3 0,-4 2,-1-1,2 1,0 0,1 1,1-1,1 0,0 0,0 0,1 0,-8 0,-1 0,-5 0,2 0,2 0,3 0,2 0,1 0,0 0,-2 0,1-4,-5 0,-9-1,-5 2,-5 0,2 2,3 0,4 0,6 1,1 0,-7 1,0-1,3 0,0 0,3 0,5 0,2 0,4 0,1 0,2 0,-4 0,-4 0,-5 0,0 0,3 0,2 0,2 0,3 0,0 0,3 0,0 0,0 0,0 0,-4 0,-1 0,0 0,-3 0,-3 0,-4 0,-6 0,-7 0,0 0,7 0,2 0,1 0,-4 0,2 0,1 0,-7-7,0-2,5 0,3 2,4 1,3 4,6-1,1 3,3 0,0 0,-2 0,-2 1,1-1,-3 1,0-1,0 0,2 0,1 0,2 0,-3 0,0 0,3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4T20:40:07.500"/>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2150 2728,'4'0,"11"3,14 9,16 6,14 6,12 6,3 2,-2-1,-8-3,0 2,-8-5,-2-6,0-7,1-2,12 12,2 2,0 0,-9-4,-7-5,-5-6,-12 0,-8-2,-1 5,-3 1,3 1,6 2,2-2,9 4,7 2,-1-2,-3-4,-6-5,-5-3,-9 0,-7-1,-2-1,2 7,-1 3,-2 0,1 2,0 4,1 0,1-2,-4 1,0-3,4-1,5-2,14-5,1-2,11-3,5-2,-3-1,4 3,-4 4,-8 2,-4-2,-3 3,0-2,3-1,6 4,-1 2,-3-3,7-3,1-1,-5-4,-6 0,-6-2,-6 0,-4-1,-3 1,3-1,0 1,6 4,3 4,5 8,1 1,-1 2,-2 0,-4-2,-4-5,0-4,-1-3,-5-6,-6-7,-3-5,-3-8,-3-3,-3-5,-3-1,-1 1,0 2,-1 2,1 2,-1-2,1-1,-1 1,5-2,0 0,1 0,-2 2,3 2,1 1,2 4,-1-2,3-1,2 4,3 0,2 4,4 4,7 6,2 8,-3 3,4 0,-3-1,-1-2,-2-2,-2 2,5 8,8 4,2 0,5-3,5-1,-3-1,-1-5,-2-2,-1 5,-4 0,-1-1,-4-2,-5-3,2 3,1-2,7 0,0-2,1 0,0-2,1-1,1 0,0 0,-3 0,-5 0,-1 0,-2 0,0-1,3 1,3 0,-2 0,-3 0,-3 0,1 0,-2 0,-1 0,-5-3,-3-2,-1 1,0 0,5 1,1 2,1 0,-4-3,-2-1,0 1,0 1,5 1,4-7,9-1,2 1,0 1,-1 0,-8-3,-1-3,-3 0,-5 1,-2-3,-5-1,-4-6,-10-1,-13 0,-11 3,-15 2,-4 4,2 2,0 2,5 0,5 2,0 2,4-1,-6 1,0 1,-1 3,-9 1,0 0,-3 2,2 0,7 0,1 1,4-1,4 0,1 1,-4-1,-1 0,-1 0,-3 0,0 0,3 0,1 0,1 0,4 0,-1 0,-2 0,0 0,-5 0,-10 0,-1 0,0 0,2 0,4 0,6 0,6 0,0 0,2 0,-5 0,-1 0,-5 0,-3 0,-6 0,2 0,2 0,5 0,5 0,4 0,1 0,1 0,-5 0,-1 0,-1 0,-3 0,-1 0,2 0,3 0,4 0,3 0,4 0,-7 0,-11 0,-21 0,-6 0,5 0,-6 0,3 0,1 0,9 0,2 0,-3 0,1 0,-2 0,-7 0,-8 0,-9 0,-8-8,1-1,4 0,13 2,8-1,8 0,10 2,5-2,6 0,2 3,0 1,-4 1,0 2,-6 1,-2 0,2 0,6 0,4 1,4-1,5 0,12 0,22 0,24 0,19 0,12 0,4 0,5 0,-4 0,5 0,16 4,11 0,12 8,1 0,-10 3,-7-1,-14-4,-12 4,-14 4,-13-3,-12-2,-4-5,7 0,0 0,2-3,-4-1,4 1,-1 5,-5-2,-2 4,-12 2,-16-1,-15-3,-16-3,-13-3,-8-1,-9-2,-5-1,-3-1,7 0,2 1,9-1,-4 1,-5-1,3 1,0 0,2 0,3 0,20 4,37 8,34 5,23 0,23 1,11-3,1-1,-5-2,-9 0,-18 2,-17-2,-11-3,-8-2,-7-4,-3-1,1-2,0 0,1 0,-2 0,0-4,-5-12,-25-10,-43-15,-45-10,-30-4,-12 4,14 6,22 9,20 9,15 3,14 5,3 3,6 4,3 4,6 3,4 2,-2 3,-3 0,-2 0,1 1,1 0,3 0,2 0,5-1,2 0,1 0,3 0,3 3,9 12,26 14,39 19,27 6,23-4,8-2,-1-7,-6-6,-18-10,-26-5,-17-2,6 2,11 5,20 6,17 0,9-5,-5-2,-15-7,-20-6,-19-3,-14-8,-10-8,-10-8,-7-7,-6-1,-3-1,-2 1,-1 0,0-2,0-1,5 5,1 2,0-2,3-1,3 3,1 2,2 4,1 4,7 4,5 2,10 4,3-4,0 0,-2 0,-4-2,-4 0,-3 0,0 2,4 1,2 2,8 0,7 0,3 2,-2-1,-3 0,-7 1,-3-1,0 0,4 0,0 0,-4 0,-5 0,-2 0,-4 0,-3 0,0 0,-1 0,3 0,2 0,6 0,6 0,3 0,2 0,4 0,5 0,-2 0,-11-3,-6-2,-8 0,-2-2,-2 0,-2-3,2-2,2-4,-1-1,-2 1,0 0,1 0,-1-2,5 3,4-3,2 0,-1 2,-3 2,-1 0,-5 0,-6-2,-2 1,0 1,2-5,-4 1,-10 4,-5 3,-11 5,-9 3,-8 1,-15 2,-13 1,-8-4,1-1,-1-4,7 1,3 0,9 2,9 2,8 1,6 1,5 1,-2 0,0 0,0 1,-2-1,0 0,0 0,1 0,-1 0,-9 0,0 0,-2 0,3 0,-5 0,-2 0,3 0,0 4,3 4,1 1,-1-1,5 2,-2-1,0-2,3-2,2 1,2 0,2-2,2 0,0-1,1-2,-3-1,-6 0,-4 0,0 0,2 0,-4-1,0 1,3 0,2 0,4 0,2 0,0 0,-2 3,-6 2,-1 0,2-2,2 0,3-1,2-2,-2 0,1 0,-1 0,3 0,-4 0,1 0,0 0,-2 0,-10 0,-2 0,-2 0,3 0,5 0,1 0,-1 0,-9 0,-10 0,-11 0,-2 0,0 0,8 0,7 0,8 0,8 0,3 0,0 0,-1 0,-7-4,-6 0,1-1,1 2,2-4,3 1,2 1,3-3,-2-6,1-2,3 4,3 2,0 4,-3-2,2 1,1 2,3 2,2 2,1 0,2 0,-3 1,-1 1,0-1,1 0,-1 1,-3-1,3 0,0 0,2 0,-3 0,1 0,-7 0,-2 0,-1 0,0 0,5 0,2 0,3 3,3 2,0-1,-2 4,-1-1,1-2,-3 0,-1-2,2-2,1 0,2-1,0 0,3 0,-1-1,-3 1,-5 0,-8 0,-11 0,-9 0,0 0,1 0,7 0,8 0,7 3,14 9,21 5,27 1,23-1,17-1,5 1,-9 0,-9-4,-16 0,-13 0,-16-1,-12-3,-13-3,-8-2,-3-3,-1-1,2 0,0-1,-2 1,-1 0,-1-4,0-1,1 0,-1 2,0 0,3 1,1 1,2 1,-3 3,-3 6,-4 4,-4 0,1 1,4-2,3 2,3-3,7 0,1 3,2 2,3 1,0 2,0 1,-3 1,2 0,0 0,-1 0,-2 0,2 0,3 0,1-4,-1-1,-3 0,-2-3,-1-2,2-2,-3-1,-3-1,-3-3,-2-3,1 1,-3 1,0 2,2-1,-2-1,1-1,2-1,1 3,2 1,0 0,-2-2,1-1,-1 0,-3-1,1-1,0 0,2 0,2-1,1 1,-7 0,-1 0,-2 0,-1 0,3 0,-4 7,-4 6,-2 1,3-3,0-2,2-4,5 2,3-1,10-1,19-1,32 8,23 3,21 3,9 0,3-1,0-5,-10-3,-17-5,-12-1,-10-2,-3-2,4 0,5 0,11 1,8-1,8 1,11 0,12-8,6 0,0-2,0 0,-3 0,-9 2,-4 3,-8 2,-14 1,-10 2,-8 0,-8 0,-11-6,-7-7,1 0,-1-2,11 2,-1-1,2 3,-1 2,-6 0,-8-2,-7-7,-8-6,-16-8,-19-7,-12 2,-8 4,1 7,-6 5,1 7,6 4,5 6,2 1,3 3,0 1,0 0,3 0,5 0,4-1,-4 1,0-1,3 0,-2 0,1 0,-4 0,-1 0,14 0,33-10,34-8,29-4,13-5,-1-1,-13 4,-15 5,-14 4,-11 3,-5 5,1 2,1 3,7 2,-1 0,-1 1,-6 0,-2 0,-4-4,-2-2,3 1,7 1,2-1,5 3,3 0,-5-2,2-2,4 0,-2 2,4 1,7 0,3 1,9 1,7 0,-1 0,-8 0,-13 1,-9-1,-10 0,-5 4,-4 7,-2 3,3 6,5 5,-3 4,-4 3,-7-1,-5-1,-4-3,-9 1,-19 0,-12-2,-10-6,-15-4,-11-8,-11-3,-12-2,-12-3,-4-2,9 1,15 0,15 0,17 1,14-1,10 1,7 0,4 0,-1 0,-1 0,-4 7,-1 2,2 1,0-3,-2-2,-1-2,6 9,20 13,48 20,64 13,53 7,53-5,49-1,28 0,1-7,-23-12,-47-10,-54-9,-66-9,-65-6,-58-4,-49-3,-37 0,-30-2,-17 2,2 0,10-1,27 2,28-1,22 1,18 0,14 0,4 0,1 1,-10-1,-10 0,-14 0,-7 0,-4 0,5 3,5 2,11 0,9-2,8 0,7-2,-6 0,-9 0,-11-1,-14-1,-7 1,-9 0,1 0,1 0,9 0,5 0,7-1,11 1,8 0,9 1,2-1,-4-4,0-4,2-1,2 0,3 4,3 1,-3-3,-2 2,-5 0,-7 2,-3 0,-6 2,-5 1,5 0,5 0,4-3,2-2,3 1,-2 1,-2 0,1 2,5 0,4 0,3 1,3 0,1 1,-2-1,-4 0,-4 0,-4 0,0 0,4 0,3 0,3 0,3 0,1 0,2 0,0 0,0 0,13 0,27 0,31 0,47 0,37 0,44 0,37 0,31 14,16 9,-2 5,-39 1,-49-6,-50-7,-44-6,-38-5,-33-3,-25-2,-28-1,-29-3,-35-2,-17 0,-3-5,9-5,11 1,20 2,15 0,17 3,10 3,11 2,7 2,2 2,2 1,-3 0,2 1,0 0,-2-1,1 0,1 0,-3 0,2 0,0 0,2 0,2 0,1 0,-3 0,0 0,0 0,-6 0,-9 0,0 0,-4 0,1 0,6 0,1 0,3 0,5 0,-2 0,3 0,1 0,-2 0,1 0,1 0,2 0,1 0,1 0,0 0,2 0,-4 4,-1 0,4 4,-2 0,3 4,1-3,-2-1,-2-2,3-10,5-11,6-6,3-3,4-5,1-1,2-2,3 4,5 4,4 5,1 3,0 1,3 2,4 1,3-2,-8 5,-4 8,-6 8,-7 5,-6 5,-3 3,-2 1,-4-2,-2-5,2-9,7-11,9-5,7-4,14-4,18-1,18 3,14 0,10-1,15 1,2 2,-13-1,-17 4,-16 4,-13-1,-7 2,-6 1,1-1,-1 0,-2-2,2-3,8-3,4 1,11 3,7-4,-3 1,1 3,1-1,10 2,-1 3,-3 2,-9 3,-5 1,-9 1,-9-4,-7 0,0 0,0-2,-1-5,0 1,-7-3,-10 3,-8 1,-15 3,-10 2,-9 3,-4 0,-2 1,0 1,-1-1,5 0,-1 1,-2-1,1 0,-1 4,4 0,2 1,-4-1,-5 2,-5 0,2 3,3 0,1 1,10 3,9 3,18 1,23-1,26-3,43 10,34 0,40-3,20-5,23 3,1-4,-16-2,-28-5,-29 2,-24 1,-23 0,-23-2,-7 1,5-1,7-2,11-2,6-1,-4-2,-1-1,-2 0,-11 0,-5-1,-10 1,-1 0,-6 0,-6 0,1 0,5 0,7 0,4 0,6 0,-1 0,-4 0,-17 0,-28 0,-31 0,-32 0,-23 0,-25 0,-18 0,-7 0,2 0,7 0,11 0,19 0,15 0,16 0,12 0,9 0,8 0,5 0,3 0,2 0,8 0,19 0,23 0,19-4,20 0,8-1,2 2,-11-4,-8 1,-12-3,-11-3,-4-3,-5-3,-1 2,4 4,1 3,3-3,-1 1,1 1,-3 3,-6 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6:58:17.729"/>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3136 1718,'0'-4,"4"0,9-1,12 1,15 1,4 2,10-1,3 2,3 0,3 0,-2 0,-4 1,1-1,-4 0,-5-4,-9-1,-2 0,-5 1,-4 2,-2 0,-4 2,0-1,3 1,0 0,0 1,3-1,1 0,-1 0,-3 0,0 0,-2 0,6 0,3 0,6 0,1 0,5 0,1 0,-1 0,-3 0,4 0,-2 0,-5 0,-5 0,-5 0,-4 0,2 0,1 0,5 0,2 0,-1 0,1 0,-2 0,5 0,0 0,-3 0,-3 0,-4 0,-2 0,1 0,1 0,-2 0,0 0,-2 0,-1 0,0 0,0 0,2 0,7 0,0 0,6 0,0 0,-1 0,-1 0,2 0,6-4,-6-4,4-3,-3 2,4 3,-1 2,-1 1,4 2,-2 0,4 1,-3 1,-5-1,-1 1,3-1,0 0,-1 1,-6-5,-6-1,-3 0,1 1,0 1,0 1,7-3,0 0,0 0,1 2,-1 0,-2 2,1 0,2 1,0 0,-3 0,5 0,5 0,-3 1,-2-1,-4 0,-4 0,-3 0,-1 0,-3 0,5 0,0 0,5 0,-1 0,0 0,-2 0,1 0,0 0,-1 0,-1 0,-3 0,4 0,0 0,-1 0,3 0,0 0,2 0,0 0,1 0,0 0,-2 0,1 0,2 0,4 0,2 0,3 0,1 0,1 0,3 0,-1 0,-2 0,-5 0,-5 0,-6 0,-2 0,-3 0,2 0,1 0,-2 0,4 0,1 0,-2 0,-1 0,-2 0,-1 0,3 0,0 0,0 0,3 0,-1 0,0 0,-2 0,-2 0,-1 0,3 0,1 0,-2 0,0 0,-2 0,0 0,0 0,-2 0,0 0,0 0,4 0,5 0,5 0,0 0,1 0,7 4,5 0,4 1,0 3,-6 0,-3-2,-5-1,-5-2,-5-1,-5-2,0 1,2-2,0 1,0 0,3 0,0 0,7 0,1 0,-2 0,1 0,-3 0,-2 0,-3 0,-3 0,-2 0,4 0,0 0,-1 0,0 0,-1 0,-2 0,0 0,0 0,-1 0,0 0,4 0,1 0,0 0,3 0,0 0,-2 0,4 0,-2 0,-1 0,-2 3,2 2,0 0,-1-2,-3 1,0-3,2 0,1 0,-1-1,0-1,-2 1,2 0,5 0,0 3,2 2,1 0,-1-1,4-1,-2-1,1-2,1 0,6 0,-1 0,8 0,10 0,14 0,12 0,19 0,13 0,10 0,21 0,7 0,4 0,-7 0,-3 0,0 0,-4-8,-7-6,-13-4,-9 0,-9 0,-12 3,-15 4,1-8,-8 0,-11 3,-5 4,-8 4,-2 4,-5 2,-6 2,-6 0,-5 1,-2-1,-4 1,1 0,-1-1,0 1,-7-1,-10 0,-10 0,-7 0,-5 0,-8 0,-2 0,-1 3,-2 3,3 2,-1 0,1 4,1 6,2 1,-3 4,0 2,0-2,2-3,1-4,1-4,2-2,3 3,9-2,15-3,9-1,6-4,8-2,3 0,-1-1,-1-1,-2 1,2 0,1-1,-2 1,-3-4,4-5,0-1,2 2,0 1,3-2,3 2,-2 1,5-2,4 1,-3 0,0-1,-3 0,-5-2,-4 1,-2 1,-4 2,3 3,5-6,4-2,0 1,-2 3,-3 2,-3 2,-1-2,-3-1,0 2,2-4,2 1,0 1,-2 1,3-5,2-2,-3 2,0 2,-2 3,-1 2,-1 1,3 2,1 0,0 1,3-1,4 1,2-1,1 0,-2 0,-1 0,-1 0,-4 0,-1 0,-4 0,0 0,3 0,-1 0,1 0,2 0,1 0,-1 0,-2 0,-2 4,-1 1,-1 0,3 2,1 1,4-1,-1-3,0 0,2-3,-2 4,0 0,-4 0,4 2,6 1,1-3,-1 0,-3-2,-4 3,-3 0,-2-2,-1 0,3-1,5-2,0-1,-1 0,2 0,0 0,-2 0,-3 0,-1 0,-3 0,0 0,-1 0,0 0,0 0,4 0,0 0,9 0,1 0,-1 0,4 0,0 0,12 0,12 0,7 0,11 0,2 0,4 0,-4 0,1 0,1 0,-4 0,5 0,10 0,7 0,-1 0,-5 0,-2 0,-6 0,-12 0,-10 0,-13 0,-12 0,-10 0,-5 0,-5 0,-5 4,-10 0,-17 5,-15 0,-6-2,-11 3,0-1,3-3,-1-1,4 2,4 0,0-2,0-1,0 2,-3 0,1 0,2-2,3-2,3 0,1 2,6 5,1 1,1-2,0-2,-7-2,-4-1,-7-2,-1-1,-1-4,1 0,4-2,-1 2,1-3,3 0,2 1,6-2,3 0,0 2,0-2,-2 0,0 1,0 3,2-3,-3 1,-2 0,0 3,0 0,-1 2,0 0,2 1,-1 0,0 1,-3-5,-1-5,0-1,1 2,1 1,1 3,1 2,1 0,-1 2,1 0,-1 0,-2 1,-2-1,-1 0,3 1,0-1,1 0,-3 0,-1 0,1 0,-3 0,0 0,2 0,0 0,0 0,-1 0,1 0,1 0,3 0,-4 0,0 0,1 0,2 0,0 0,1 0,1 0,0 0,2 0,-2 4,-2 0,-7 5,-11 4,-6-1,0-1,6-3,6-4,6-1,-1 2,4 0,0-1,0-1,-5 0,0-2,-5-1,-2 1,4-2,0 5,3 1,2 0,-4 2,0 1,-3-1,3-3,3 0,-1-3,2 0,2-1,2 0,2-1,2 1,-3-1,-1 1,-4 0,1 0,0 0,2 0,7-4,1 0,2-1,0 1,-2 1,0-2,-1-2,-1 3,-3 0,-3 1,1 2,-3-4,-5 0,2 0,1 1,2-1,4-3,1 3,2 1,4-3,2-3,-4-1,-1 3,-2 1,-4 3,-1 2,0 0,2-1,2-2,0 0,-2 2,0 1,4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4T20:59:40.735"/>
    </inkml:context>
    <inkml:brush xml:id="br0">
      <inkml:brushProperty name="width" value="0.04" units="cm"/>
      <inkml:brushProperty name="height" value="0.04" units="cm"/>
      <inkml:brushProperty name="color" value="#ED1C24"/>
      <inkml:brushProperty name="ignorePressure" value="1"/>
    </inkml:brush>
  </inkml:definitions>
  <inkml:traceGroup>
    <inkml:annotationXML>
      <emma:emma xmlns:emma="http://www.w3.org/2003/04/emma" version="1.0">
        <emma:interpretation id="{6BD15ACA-AC81-4216-9F1C-A5AE94A9D596}" emma:medium="tactile" emma:mode="ink">
          <msink:context xmlns:msink="http://schemas.microsoft.com/ink/2010/main" type="inkDrawing" rotatedBoundingBox="5781,9395 5796,9395 5796,9410 5781,9410" shapeName="Other"/>
        </emma:interpretation>
      </emma:emma>
    </inkml:annotationXML>
    <inkml:trace contextRef="#ctx0" brushRef="#br0">1612 2096</inkml:trace>
  </inkml:traceGroup>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4T21:01:00.231"/>
    </inkml:context>
    <inkml:brush xml:id="br0">
      <inkml:brushProperty name="width" value="0.04" units="cm"/>
      <inkml:brushProperty name="height" value="0.04" units="cm"/>
      <inkml:brushProperty name="color" value="#ED1C24"/>
      <inkml:brushProperty name="ignorePressure" value="1"/>
    </inkml:brush>
  </inkml:definitions>
  <inkml:traceGroup>
    <inkml:annotationXML>
      <emma:emma xmlns:emma="http://www.w3.org/2003/04/emma" version="1.0">
        <emma:interpretation id="{84AD5857-1247-4D8E-8648-44511BCAEE96}" emma:medium="tactile" emma:mode="ink">
          <msink:context xmlns:msink="http://schemas.microsoft.com/ink/2010/main" type="writingRegion" rotatedBoundingBox="4253,12411 9063,12157 9245,15596 4435,15851"/>
        </emma:interpretation>
      </emma:emma>
    </inkml:annotationXML>
    <inkml:traceGroup>
      <inkml:annotationXML>
        <emma:emma xmlns:emma="http://www.w3.org/2003/04/emma" version="1.0">
          <emma:interpretation id="{23CBC335-A2F6-4E21-ABAB-7DB5E652D47B}" emma:medium="tactile" emma:mode="ink">
            <msink:context xmlns:msink="http://schemas.microsoft.com/ink/2010/main" type="paragraph" rotatedBoundingBox="4253,12411 9063,12157 9245,15596 4435,15851" alignmentLevel="1"/>
          </emma:interpretation>
        </emma:emma>
      </inkml:annotationXML>
      <inkml:traceGroup>
        <inkml:annotationXML>
          <emma:emma xmlns:emma="http://www.w3.org/2003/04/emma" version="1.0">
            <emma:interpretation id="{19691378-E2F8-4708-BB80-6B9E1FAAE205}" emma:medium="tactile" emma:mode="ink">
              <msink:context xmlns:msink="http://schemas.microsoft.com/ink/2010/main" type="line" rotatedBoundingBox="4253,12411 9063,12157 9245,15596 4435,15851"/>
            </emma:interpretation>
          </emma:emma>
        </inkml:annotationXML>
        <inkml:traceGroup>
          <inkml:annotationXML>
            <emma:emma xmlns:emma="http://www.w3.org/2003/04/emma" version="1.0">
              <emma:interpretation id="{BCC19243-AF64-4E21-A94A-95B86FAC6C05}" emma:medium="tactile" emma:mode="ink">
                <msink:context xmlns:msink="http://schemas.microsoft.com/ink/2010/main" type="inkWord" rotatedBoundingBox="7253,12412 9072,12316 9245,15596 7427,15693"/>
              </emma:interpretation>
              <emma:one-of disjunction-type="recognition" id="oneOf0">
                <emma:interpretation id="interp0" emma:lang="de-DE" emma:confidence="0">
                  <emma:literal>"0</emma:literal>
                </emma:interpretation>
                <emma:interpretation id="interp1" emma:lang="de-DE" emma:confidence="0">
                  <emma:literal>M: ; 0</emma:literal>
                </emma:interpretation>
                <emma:interpretation id="interp2" emma:lang="de-DE" emma:confidence="0">
                  <emma:literal>Mim". 0</emma:literal>
                </emma:interpretation>
                <emma:interpretation id="interp3" emma:lang="de-DE" emma:confidence="0">
                  <emma:literal>M: ..</emma:literal>
                </emma:interpretation>
                <emma:interpretation id="interp4" emma:lang="de-DE" emma:confidence="0">
                  <emma:literal>M: ? 0</emma:literal>
                </emma:interpretation>
              </emma:one-of>
            </emma:emma>
          </inkml:annotationXML>
          <inkml:trace contextRef="#ctx0" brushRef="#br0">388 5579</inkml:trace>
          <inkml:trace contextRef="#ctx0" brushRef="#br0" timeOffset="-8631">1874 5930</inkml:trace>
        </inkml:traceGroup>
      </inkml:traceGroup>
    </inkml:traceGroup>
  </inkml:traceGroup>
</inkml:ink>
</file>

<file path=ppt/ink/ink22.xml><?xml version="1.0" encoding="utf-8"?>
<inkml:ink xmlns:inkml="http://www.w3.org/2003/InkML">
  <inkml:definitions/>
  <inkml:traceGroup>
    <inkml:annotationXML>
      <emma:emma xmlns:emma="http://www.w3.org/2003/04/emma" version="1.0">
        <emma:interpretation id="{DABABADE-42A0-43AB-A966-F9AFB1F679D6}" emma:medium="tactile" emma:mode="ink">
          <msink:context xmlns:msink="http://schemas.microsoft.com/ink/2010/main" type="inkDrawing" rotatedBoundingBox="2912,8884 4081,12324 3773,12428 2604,8989" semanticType="callout" shapeName="Other"/>
        </emma:interpretation>
      </emma:emma>
    </inkml:annotationXML>
  </inkml:traceGroup>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4T21:31:46.720"/>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4941 1043,'3'0,"6"7,0 13,3 7,-2 5,-1 1,-3-2,-2 1,1 3,0 1,10-4,9-9,19-7,15-8,12-4,16-3,6-2,2 1,-3-2,-9 4,-6 2,-6-1,-12 0,0-1,-9 0,3-1,4 0,0-1,0 0,4 0,-1-1,-1 5,-2 0,2 1,6 2,-4 0,-2-1,-8-2,-4-1,-8-2,-6 0,-1-1,-3 0,5 0,-1-1,-1 1,4 0,0 0,1 0,-2 0,-4 0,4 0,0 0,4 0,7 0,-1 0,-5 0,-6 0,-3 0,-5 0,-3-4,-4-4,-7-8,-4-4,4-8,-1 1,-1-2,-3 2,-6 6,-9 6,-7 5,-12 5,-8 4,-4 1,-3 0,-1 1,3 1,6-1,5-1,-1 4,4 1,-2 3,1 0,-3-1,2-2,-3 2,2 0,2-2,2-1,-1-2,0 0,1-2,-1 0,-1 0,3 0,-7 0,-8-1,-4 1,-4 0,-7 0,-2 0,1 0,1 0,6 0,5 0,8 0,7 0,3 0,5 0,1 0,-3 0,-1 0,-4-3,0-2,1 0,2 2,-3-4,-2 1,-8 1,3-3,5 1,-1 1,2 2,2 1,-1 2,-3-7,-2-1,-5 0,3 3,2 1,1 2,-2-2,2-1,-4-1,0-1,2 1,4 2,4 2,20 1,36 1,44 12,38 3,24 4,10 1,-2-2,-18-4,-18 3,-22-2,-23-2,-22-1,-8-1,-5-3,2-3,0-2,2-1,-1 0,-2-2,4 1,0-1,5 1,4 0,-3 0,-4 0,-4 0,-2 3,3 2,6-1,7 0,0-2,-5 0,-3-2,-6 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4T21:31:59.055"/>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2587 1406,'4'0,"4"0,8 0,5 0,9 0,7 0,11 0,14 0,16 0,11 0,8 0,2 0,-2 0,7-10,-4-8,-8 0,-9-1,-16 3,-8 4,-11 1,-6 2,-7-1,1-2,2 1,0 2,6 2,5 4,-3 1,-1-2,-1-1,-2 1,-1 1,0-3,0 1,4 0,-3 1,-5 1,-1 2,-4 0,3 1,11 0,6 1,10-1,4 0,-1 0,-6 1,-8-1,-10 0,-9 0,-2 0,0 0,3 0,2 0,-1 0,1 3,1 2,-1-1,-1 0,-2-2,-3 0,-6 2,3 1,4 3,4 0,1-1,-4 1,1 0,-2-1,2 1,-2-1,-2-1,1-2,-1-2,-2 0,2-2,0 0,2 0,3 3,3 5,-2 1,-2-1,-4-3,-6 3,0 3,0-1,-4 2,-2 3,4 1,-2 2,-3 2,-2 4,-1 1,-5 0,-2 4,-3-1,2 0,5-7,3-6,3-5,3-4,2-5,8-1,10-1,12-3,15-2,11 0,11 2,6 1,3 2,-12 0,-5 0,-11 1,-8 1,-9-1,2 0,-1 0,5 1,2-1,-1 0,-3 0,-2 0,-5-4,-7 0,-4-1,-5 1,-4 1,0-1,2-2,4 1,2 1,2-1,3-1,0 0,0 2,-5-1,0-2,-3 3,2 0,-3 1,-3-2,4 0,4 1,1-4,10 2,3 0,0-2,-2 1,6-2,-5 0,1-2,-1-2,-6 1,-7 2,-6 3,-1 3,-3 2,-2-2,2-1,-1 1,3 1,0 1,-2 0,3-2,1 0,4 0,-1 0,-2 2,-1 0,10 2,0 0,5 0,0 0,8 0,7 0,9 0,-1 0,1 0,0 0,-9 0,-3 0,-6 0,-4 0,-6 0,-5 0,-3 0,-5 0,-5 0,3 0,-2 0,3 0,0 0,3 0,2 0,3 0,2 0,3 0,3 0,-1 0,-1 0,-5 0,2 0,2 0,-2 0,-2 0,4 0,2 0,0 0,1 0,0 0,-5 0,-6 0,-3 0,-5 0,-3 0,10 0,2 0,10 0,7 0,10 0,-3 0,0 0,-3 0,-11 4,-13 4,-12 4,-11 1,-20 2,-13-3,-14 1,-17-2,-17-3,-14-3,-9-2,-13-1,-14-2,-19 0,-11-1,-14 0,-7 1,1 0,6 0,6 0,21 0,23 0,14 3,20 6,12 3,10 0,1 0,1-5,-4-2,-9-2,-10-2,-14 0,-28-2,-20 1,-17-1,-6 0,23 1,20 0,22-1,24 1,22 0,17 0,12 0,7 0,3 0,-3 0,-4 0,-2 0,0 0,-3 0,1 0,0 0,3 0,-2 0,-1 0,3-3,-3-2,-3 1,0 0,-2-1,-5-6,-1 2,-3-3,-3-3,4 2,2 3,3 3,5-1,5 1,2 2,2 2,-6 0,-2-1,-5-1,-12-7,-8 0,-2 1,3 2,2 4,10-2,9 0,4 2,2 2,2 1,0 1,-5 1,-10 0,-1-3,-10-2,-8-2,1-5,4 0,8 3,7-2,5 2,7 9,8 12,14 4,20-2,23-2,25 0,24 5,22 0,19 0,11 4,-5-1,-6-4,-12-1,-21-3,-17-4,-15-3,-10-3,-11-1,-3-1,-4-1,-4 0,-1 0,2 1,6 0,0 0,4 0,9 0,-1 0,-2 0,3 0,1-4,-4 0,-3-1,-5 2,-3-4,-4 1,-4-3,-5-3,3 1,-1 1,-1 0,-2 1,0 2,1-1,2 1,0 1,1-5,4 0,3 0,4 4,2 1,4 4,-1 0,2-2,-10 0,-17 3,-27 3,-15 4,-17 1,-9-1,-3-1,1 2,-2 0,6-2,2-1,4-1,1-2,4 0,1-1,7 3,5 1,3 1,1-2,-2 0,-1-2,-1 3,-7 1,-1 0,-1 1,-1 2,4-2,3-2,2-2,2 0,1-1,2-1,-1 0,1 0,-7-1,-9-2,-6-6,-6 0,-3-3,16 2,23 1,32 3,33 6,32 2,31 9,16 2,9 2,6 3,-3-2,-4 2,0 3,1-3,-6 4,-8-4,-10-3,-8-1,-7-4,8 4,-8 0,-3-3,-9-3,-9-3,-10-2,-8-2,-7-1,-6 0,-5-1,-6 0,-3 1,-4 0,-4 0,-3 0,-3 0,6 0,2 0,6 0,7 0,8 0,-3-4,0-1,-8 1,-4 0,-7 1,0-5,5-6,0 0,-2 2,1 0,-2 3,-3 1,-2 3,-3-2,-1 2,-1 0,3-2,1 0,6 2,3 1,-3 1,-2 2,-2 0,0 1,0 1,3-1,2 0,3 1,3-1,-2 0,-3 0,-4 0,-3 0,-3 0,2 0,3 0,5 0,0 0,-3 0,-2 0,-6-4,-4 0,0-1,-1 2,4 0,3 2,0-1,-1 2,-1 0,1 0,2 0,1 1,-1-1,3 0,0 0,5 0,2 0,-3 0,0 0,0 0,-4 0,-2 0,-3 0,0 0,-3 4,0 0,0 4,-3 7,-5 5,-14 2,-19-1,-22 0,-22-1,-24-5,-25-5,-11-4,-9-3,2-2,4-1,14-1,20-1,18 1,16 1,7 0,9 0,-3 0,-5-1,-14 1,-1 1,-15-5,-10-4,0-1,1-6,2-5,10 3,10 2,8 6,-2 2,2 5,-5 0,-1 2,-4 1,8 0,4 3,8 1,5 0,8-1,3-1,4-2,3 0,1 0,0-1,1-1,-1 1,0 0,-6 0,-8 0,-7-4,-6-4,-1-5,-2-3,2-6,3-3,8-1,-1 1,2 1,3 1,10 1,5 4,4 5,6 1,2 4,-8 1,-10 4,-12 5,-7 9,3 6,4 4,2 6,-3-2,-1-9,3-8,6-4,10-3</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4T21:33:51.111"/>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2572 1598,'0'-4,"3"-4,12-1,25 1,30 2,44 2,40 2,31 0,33 2,25 0,18 1,13-1,-1 1,-6-1,-22 0,-30 4,-22 0,-27 0,-31 0,-24-1,-25-2,-22 0,-20-1,-9 0,-8 0,2 0,1 0,-3-1,2 1,0 0,4 0,8 0,4 0,12 0,10-3,4-2,5 1,2 0,-4 2,-12-4,-5 1,-9 0,-5-2,-5-4,-3 1,-5 1,-8 10,-11 12,-10 3,-10 2,-13-1,-13 0,-9-4,-14-3,-17-4,-8-2,-3-3,-15-1,-29-1,-35 1,-17-1,-13 1,3-1,-3 1,10 0,16 0,21 0,21 0,15 0,15 0,14 0,4 0,1 0,-1 0,4 0,6 0,2 0,5 0,3 0,-4 0,3 0,1 0,-4 0,2 0,1 0,3 0,-2 0,5 0,5 0,3 0,7 0,5 0,7 0,-1 0,2 0,2 0,-7 0,0 0,-2 0,0 0,3 0,-1 0,2-4,2-4,2-1,2 1,1-1,12 0,35 2,31-9,31 0,31-3,26-1,28 4,21 3,20 5,9 4,-6 1,-21 2,-30 2,-33 0,-32 0,-29 0,-23-1,-10 0,4 0,4 0,6 0,7 0,9 0,5 4,-2 0,-2 1,-6 2,-11 1,-9-3,-10 0,-3-2,-3-1,-3-2,2 1,0-2,-1 1,-2 0,0-1,-1 1,2 0,2 0,-2 0,8 0,7 0,2 0,-5 0,1 0,-3 0,-5 0,-2 0,0 0,7 0,0 0,3 0,0 0,3 0,0 0,-3 0,0 0,-3 0,2 0,0 0,0 0,2 0,4 0,2 0,1 0,-1 0,0 0,-1 0,-4 0,-5 0,1 0,4 0,-3 0,3 0,6 0,6 0,1 0,-2 0,5 0,1 0,-6 0,-1 0,-6 0,-2 0,-6 0,-1 0,5 0,2 0,0 0,-2 0,-4 0,-5 0,-4 0,-3 0,5 0,2 0,6 0,7 0,0 0,3 0,-2 0,1 0,1 0,-1 0,-1 0,-2 0,0 0,4 0,-4 0,-4 0,-3 0,-2 0,-5 0,-2 0,-4 0,0 0,2 0,0 0,0 0,4 0,-1 0,-1 0,-1 0,-1 0,-2 0,2 0,6 0,3 0,0 0,-2 0,-3 0,-3 0,-1 0,-3 0,0 0,0 0,2 0,2 0,0 0,-1 0,-1 0,-2 0,1 0,-1 0,0 0,-1 0,1 0,2 0,3 0,6 0,2 0,-2 0,0 0,0-4,0 0,-1-1,-3-2,-3 0,-1 1,-2 1,-1 2,0 2,-1 1,0-1,0 2,4-1,1 0,3-7,5-2,6 1,0 0,5 0,-2 0,2 1,1 0,0 0,-1 0,2 0,1 0,7 1,3-2,8 1,-1 2,-1-3,0 1,-5-2,-4 0,-1-2,-6 2,-5-6,-1 0,-8 0,-4 1,3 5,4 2,8 3,-1 2,-4 2,-5 0,-5 1,-4 0,-2-1,-2 0,-1 0,-1 4,4 1,2-1,0 3,-2 1,0-2,0-2,2-1,0-1,4 2,-3 4,-4 1,0-1,-2-2,3-3,2 0,-1-2,0-1,-1 0,-5-1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4T21:33:58.815"/>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2583 1417,'3'0,"9"0,9 0,18 0,17 0,16 0,14 0,10 0,13 0,5 0,1 0,6 0,6 0,0 0,-19 0,-16 0,-22 0,-18 0,-11 0,-9 0,-7 0,0 0,-2 0,8 0,7 0,6 0,-3 0,3 0,-2 0,5 7,9 6,13 0,8-2,12 5,6-1,3 1,0-3,0-3,1-4,-1-2,-9-2,-10-2,-10 0,-12-1,-2 0,4 1,9-1,7 1,12 0,9-1,6 1,-1 0,-7 1,-12-1,-7 0,-5 0,-7 0,0 0,-5 0,3 0,1 0,0 0,8 0,6 0,0 0,2 0,4 0,0 0,3 0,5 0,0 0,-4 0,2 0,-8 0,-8 0,-11 0,-6 0,-9 0,-5 0,-3 0,3 0,9 0,-2 0,-4 0,-3 0,-2 0,-3 0,-2-7,-2-2,-3 0,0 2,-2 2,2-2,4 0,2 2,0 1,-4 3,-2-1,-8 5,-6 5,-13 5,-11 7,-13 4,-8-2,-1-2,-3-4,-3-5,-1-3,-10-5,-5-2,-2-1,-6 0,-2-1,2 0,4 0,2 0,6 1,2 0,0 0,3 0,1 0,1 0,-7 0,-5 0,-11-7,-9-2,-8-6,-2-2,6 2,3 5,1 4,1-2,6 2,5 1,5 2,2-6,7-1,8 0,4 4,1-3,2 2,5 1,-2 2,2 1,-1-1,0-1,-2 1,-2 1,-3 0,1-2,-4 0,2 1,2 0,6 1,-2 3,2-1,0 0,-3 2,-3-1,-3 0,-5 0,0 1,-5-1,-5 0,-2 0,7 0,6 0,8 0,6 0,4 0,2 0,3 0,-4 0,-5 0,-11 0,-10 0,1 0,-4 0,5 0,3 0,6 0,5 0,-2 0,2 0,-1 0,2 0,-5 0,-2 0,-2 0,-1 0,-3 0,1 0,5 0,-1 0,3 0,1 0,2 0,0 0,-1 0,2 0,0 0,-2 0,-2 0,-2 0,-8 0,-6 0,-2 0,-2 0,-5 0,4 0,10 0,7 0,9 0,5 0,5 0,2 0,-3 0,0 0,-1 0,1 0,-3 0,-3 0,-9 0,-3 0,-7 0,2 0,-4 7,-6 2,4-1,7 4,4-3,6-2,-2-1,2 0,4 1,-1-2,2-2,-4 0,-1-2,3-1,-3 7,0 6,-1 0,2-2,0 1,-1-1,1 0,4-2,2-1,4-4,2 0,0-4,2 1,0 2,0 1,-4 4,0-1,-1 1,4 0,7 4,4 2,4 3,8-2,6-3,15-3,16-5,7-1,10-2,6-1,0-1,0 0,-5 0,-7 1,-5-1,-8 1,-2 0,-4 0,-1 0,3 0,2 0,-1 0,-4 0,5 0,3 0,2 0,-2 0,2 0,3 0,-1 0,-2 0,-2 0,-4 0,-3 0,-2 0,0 0,-3 0,2 0,-1 0,-1 0,-2 0,-1 0,-1 0,3 0,4 0,7 0,2 0,1 0,-3 0,-4 0,-3 0,-4 0,-2 0,-2 0,0 0,-1 0,-1 0,5 0,1 0,0 0,-1 0,-1 0,-2 0,5 0,0 0,-2 0,8 0,11 0,5 0,5 0,9 0,3 0,1 0,4 0,3 0,-2 0,-1 0,3 4,-4 0,-8 1,-5-2,-4 0,-6-2,-4 0,-6 0,2-1,1 0,-2-1,0 1,3 0,-1 0,7 0,2 0,1 0,-2 0,-1 0,-5 0,-7 0,-4 0,-5 0,-3 0,2 0,1 0,-1 0,2 0,1 0,-1 0,3 0,-1 0,-2 0,-1 0,2 0,0 0,2 0,0 0,2 0,3 0,2 0,-1 0,4 0,-1 0,-4 0,0 0,-3 0,4 0,0 0,-3 0,0 0,-1 0,-3 0,1 0,-1 0,-2 0,-2 0,-1 0,-1 0,3 0,0 0,-1 0,4 0,0 0,-2 0,-1 0,-2 0,-1 0,0 0,-1 0,-1 0,8 0,1 0,7 7,5 2,-2 0,-3-2,-2-1,-2-3,-4-2,-2 0,0-1,0-1,0 1,1 0,0 0,-1 0,-1-1,-2 1,-1 0,3 0,0 0,0 0,-1 0,-1 0,-1 0,-1 0,-3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4T21:35:58.025"/>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2959 3368,'3'0,"5"0,5 0,4 0,1 0,2 0,2 0,-1 0,4 0,2 0,-2 0,3 0,7 0,5 3,2 2,5-1,4 4,9 2,0 1,4-2,3 1,-5-2,-1 0,3 3,1 4,0 0,-1-3,-4-3,2-4,1-2,7-2,6 0,-7-2,-11 0,-5 0,-8 1,-5-1,-2 1,0 0,-4 0,0 0,-2 0,-4 0,-2 0,0 0,1 0,-2 0,3 0,2 0,8 0,7 0,1 0,-5 0,0 0,-2 0,-4 0,-5 0,-4 0,-3-4,-1 0,-2 0,0-4,3 1,5-2,5 0,7-2,0 1,-3-1,-4 0,2 4,3 2,2-2,-3 1,-4 1,-3 2,-1 0,-1-1,-3-1,-1 1,-1 0,5-2,2 1,3-1,3 3,1 0,3-2,4 0,0 0,0 2,6 1,0 0,2 1,7 1,3 0,5 1,6-1,-3 0,1 0,-1 0,-3 0,-7 0,-9 0,-5 0,-7 0,-7 0,-1 0,-3 0,-3-3,-1-2,0 1,2 0,-1 2,2 0,4 1,4 1,5-1,1 2,3-1,2 0,3 0,0 1,3-1,3 0,-5 0,-4 0,-6 0,-2 0,-5 0,-4 0,-4 0,5 0,0 0,3 0,-1 0,-3 0,1 0,-1 0,-2 0,-2 0,-2 0,-1 0,6 0,5 0,5 0,5 0,7 0,5 0,7 0,1 0,2 0,3 0,-5 0,1 0,-7 0,-5 0,-8 0,-2 0,-4 0,-5 0,2 0,0 0,-1 0,2 0,-1 0,2 0,7 0,-1 0,6 0,2 0,0 0,-3 0,-2 0,-2 0,3 0,-4 0,-2 0,-1 0,0 0,0 0,4 0,-3 0,3 0,-2 0,-6 0,-4 0,-6 0,-2 0,-6 3,-2 2,-4 3,-5 7,-2 5,4 6,4 2,1-1,-3-1,-4-1,-1-2,-4 0,-4-6,-9-4,-7-5,-4-4,-4-2,-2-2,-3-1,-4 0,-5-1,0 2,-4 0,2-1,4 1,3 0,-1-3,3-2,0 0,-6 2,2-4,-5 1,-5 1,-8 1,-7-2,2 0,3 1,5-6,0-1,5 2,8 3,7 1,5 4,4 0,-1 1,-1 1,-6-2,-5-3,-3 1,-2-2,-5-1,-1 1,4 1,4 3,4-4,3-3,4 1,3 0,3 2,-3 2,0 2,-3 1,-1 1,3 0,-3 0,-3 1,-3-1,1 0,2 0,4 0,3 0,-2 0,1 0,-3 0,1 0,-2 0,-1 0,0 0,1 0,1 0,0 0,0 0,3 0,1 0,-2 4,1 0,0 1,-1 2,-8 1,-4-3,1 0,-1-3,4 0,0-1,3-1,-1 0,-1 0,2-1,1 1,5 0,1 0,0 3,-1 2,0-1,-1 0,0 2,1 0,2 0,0-2,2-2,-6 3,-10 0,0-1,-5 0,-3-1,4-2,5-1,2 0,3 0,1 0,1 0,-1 0,1 0,-4 0,-1 0,-1 0,3 0,2 0,4 0,3 0,1 0,-2 0,1 0,-1 0,-2 0,-1 0,-1 0,-1 0,2 0,3 0,1 0,1 0,2 0,-7 0,-1 0,-7 0,2 3,-3 2,2-1,-1 0,-1-2,1 0,2-2,1 1,4-1,0 0,0-1,3 1,2 0,-3 0,-6 0,-2 0,-9 0,0 0,-3 0,3 0,5 0,2 0,4 0,1 0,2 0,3 0,2 0,2 0,2 0,0 0,0 0,1 0,0 0,-7 0,-3 0,-2 0,-1 0,3 0,-1 0,1 0,3 0,2 0,1 0,3 0,-4 0,0 0,-7 0,-1 0,1 0,0 0,1 0,2 0,0 0,1 0,-3 0,3 0,0 0,-1 0,1 0,1 0,-1 0,0 0,2 0,-3 0,2 0,1 0,-3 0,1 0,1 0,-1 0,0 0,2 0,1 0,2 0,1 0,-2 0,-2 0,1 0,1 0,2 0,-1 0,2 0,0 0,1 0,-1 0,-3 0,-1 0,0 0,1 0,1 0,-3 0,-4 0,1 0,0 0,2 0,3 0,1 0,-3 0,1 0,0 0,-3 0,1 0,-2 0,-8-7,-4-2,-1-3,-2 0,0 2,0 4,5 1,6 2,10 3,22 0,16 0,10 0,11 1,14 3,1 1,4 0,1-1,-4-2,3 0,-5-1,-3-1,-3 0,-2 0,-4 0,-3 0,-2-1,-1 1,5 0,0 0,4 0,2 0,4 0,2 0,2 0,4 0,-2 0,-1 0,-7 0,-4 0,-5 0,-6 0,-3 0,-1 0,0 0,-2 0,3 0,0 0,6 0,4 0,7 4,2 0,12 4,9 1,-3-3,-2 0,0 0,-5 1,-4-2,-8-1,-8-2,-7 0,-5-2,-3 0,-2 0,-1 0,0-1,4 1,4 0,3 0,1 0,0-1,-1 1,0 1,-1-1,2 0,-2 0,-1 0,1 0,0 0,4 0,8 0,11 0,3 0,4 0,2 0,-7 0,-1 0,-6 0,-5 0,-5 0,-6 0,0 0,-3 0,5 0,-1 0,6 0,7 0,9 0,14 0,5 0,5 0,-1 0,-3 0,-3 0,-7 0,-7 0,-7 0,-8 0,-7 0,-6 0,-5 0,4 0,0 0,4 0,2 0,4 0,1 0,5 0,1 0,2 0,-2 0,-1 0,-4 0,-5 0,-2 0,-4 0,2 0,1 0,0 0,-3 0,-2 0,-3 0,2 0,0 0,6-4,1-1,6 1,-1 0,-3 2,0 0,-3 2,-4 0,1 0,3-4,-1 0,-3 0,-1 0,-3 1,-2 2,0 0,-1 1,3 0,0 0,1 0,2 1,1-1,-2 0,0 0,0 0,1 0,3-4,-1 0,-2-1,2 2,3-1,3 0,-1-5,-6-4,-12-7,-25-3,-40-5,-30-5,-31 3,-16 0,3 5,2 0,7 4,6 2,3 4,6 2,9 2,9 0,11 2,5 2,1 2,-1 3,-9 1,0 1,-4 0,-1 0,5 1,2 0,-1-1,4 0,3 0,7 0,2 0,2-7,1-2,-4 0,-5-2,4 1,-2-1,3 1,3 2,5 4,4 0,6 3,5 0,7 1,0 1,2 0,1-1,2 0,1 0,-3 0,1 0,-8 0,-2 0,2 0,3 0,3 0,2 0,-2 0,0 0,1 0,-2 0,-4 0,0 0,2 0,2 0,2 0,-1 0,0 0,-3 0,-3 0,-3 0,0 0,3 0,0 0,3 0,1 0,3 0,2 0,0 0,-1 0,-1 0,1 0,-4 0,0 0,2 0,1 0,2 0,1 0,1 0,0 0,0 0,1 0,-4 0,-1 0,0 0,1 0,1 0,0 0,-5 0,-5 4,1 8,5 1,2 0,3-3,-3-4,-4 2,-3-2,-4 0,0 4,0 2,3-3,-1 2,2-1,3-3,1 2,-4 5,-7 1,2-2,-3-3,4-1,4 0,4-3,3-2,2-2,3-1,0-1,-4 4,0 0,-4 0,-1-1,-2 0,-2 1,3 5,-3 1,1-2,-3-3,3-1,10-1,22-2,22-1,25 0,29-4,26-1,13 0,20-2,2 0,-2 0,-15-1,-14 1,-21-3,-21 2,-19 0,-13 3,-4 2,-5 2,-6-3,6-1,5 1,8 1,-2-4,5 2,-2 0,7 1,11 2,1 0,8 1,1 1,2 0,-8 1,-10-1,-11 0,0 4,-4 1,4 3,2 0,0 2,2 4,4-1,7 3,-1 0,-5-2,-6-4,-4-2,-6 0,0 2,-3-2,-3-2,2 2,0 4,-2-2,3-2,3-2,3-2,1-2,3 3,3 0,-2-1,-1 2,4 0,-2 1,3-3,8 5,6 2,4-2,-2-1,4-3,-2-2,-5-2,-1 0,-6-2,-2 1,0-1,-3 1,0 0,-3 0,1 0,-5 0,0 0,-1 0,12 0,5 0,10 0,10 0,1 0,4 0,5 0,0 0,-2 0,5 0,-3 0,3 0,-4 0,0 0,-2 0,-3 0,-7 0,-9 0,-9 0,-4 0,-1 0,-5 0,1 0,-3 0,-1 0,-5 0,-3 0,-1 0,-2 0,2 0,-1 0,2 0,1 0,1 0,1 0,-3 0,2 0,1 0,0 0,3 0,3 0,2 0,-4 0,-3 0,-2 0,-2 3,-3 2,0-1,0 0,-3-2,-1 0,3 2,-11 8,-12 2,-10 2,-14 1,-11-1,-7-4,-8 0,-6 4,-9 0,-1-3,0-3,-4-5,3-1,-7-3,-4-1,-4 0,-7-1,8 1,4-1,2 1,11-1,12 1,7 0,6-3,7-2,4 0,-1-1,0-1,-5-7,-10 0,0 2,3 4,0 2,3 3,-2 1,0-2,7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4T21:36:08.062"/>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2515 3337,'3'-3,"6"-2,3 1,5 0,1 2,3 0,3 1,13 1,3 0,5 0,7 0,3 0,7 0,8 1,1-1,0 0,2 0,-5 0,-10 0,-12 0,-9 0,-2 0,-2 0,3 0,3 0,5 0,10 0,1 0,0 0,-4 0,1 0,-5 0,-3 0,-7 0,-5 0,-1 0,-3 0,-1 0,0 0,3 0,10 0,7 0,4-4,5-1,-4 1,0 0,5 2,-4 0,1 1,-4 1,2 0,2-7,-1-2,-7 1,5 0,2 4,-3 0,-1 3,-4 0,-7 1,2 0,-4 1,0-1,0 1,5-1,-1 0,0 0,0 0,0 0,-3 0,-4 0,-5 0,-3 0,-3 0,0 0,-2 0,0 0,-1 0,5 0,1 0,-1 0,4 0,3 0,7 0,12 0,3 0,-2 0,-8 0,-7 0,-6 0,-6 0,-1 0,-3 0,3 0,1 0,3 0,1 0,-1 0,-2 0,-1 0,-1 0,-2 0,0 0,0 0,-1 0,4 0,1 0,0 0,2 0,5 0,-1 0,-2 0,-1 0,-4 0,0 0,-3 0,0 0,6 0,3 0,3 0,2 0,3 0,-1 0,-4 0,3 0,2 0,2 4,-2 0,-1 0,-6 4,-6 2,-3 1,-1-2,1 1,5-2,5 3,-3 2,-6 2,-8 2,-6 3,-4 0,-7 0,-7-2,-5-4,-3-2,-3-4,-5 0,-1-4,-1-3,2 0,1-1,1-1,-2 1,-1-1,0 1,-1 0,-1 0,2-4,-2 0,0-1,1 2,-1-4,0 1,-2 1,0 1,2 2,3 0,1 1,2 1,1 0,-3 0,-1 1,0-1,1 0,-2 0,-1 0,1 0,2 0,1 0,-7 0,0 0,-7 0,0 0,-1 0,2 0,-2 0,0 0,5 0,3 0,4 0,3 0,-3 0,1 0,0 0,-1 0,-1 0,0 0,3 0,0 0,2 0,1 0,0 0,1 0,0 0,-4 0,-2 0,1 0,-2 0,-1 0,2 0,0 0,3 0,0 0,-1 0,-2 0,1 0,-2 0,-1 0,2 0,-2 0,0 0,0 0,4 0,0 0,2 4,-2 1,-2-1,2 0,-4-2,0 0,2-1,1 3,2 0,1 0,0 0,1-2,-3 0,-1 2,-3 0,0 1,1 2,0 0,3-1,-1-2,-2-1,2-2,1 0,4 3,4 0,-1 1,-1-2,-3 3,-3-1,0 1,0-2,-2-2,0 0,-1-1,-5 5,-4 4,0-2,3-1,4-2,2-2,4-2,-2 0,-1-1,1 0,-2 3,-3 1,-1 0,2 0,2-2,2 0,-1-2,0 1,-3-1,0 0,2-1,-2 1,0 0,-4 0,-2 0,3 0,3 0,3 0,2 0,-2 0,1 0,0 0,2 0,0 0,1 0,1 0,0 0,1 0,0 0,-4 0,-2 0,1 0,1 0,1 0,1 0,0 0,-2 0,-2 0,-2 0,0 0,0 0,-5 0,0 0,-5 0,-1 0,5 0,-5 0,-1 0,-4-4,1 0,5 0,1 0,4 1,4 2,3 0,4 1,0 0,1 0,5-3,11-2,25 1,22 0,26 1,18 2,27 0,14 1,12 0,-2 0,-6 0,-11 1,-12-1,-21 0,-22 0,-15 0,-11 0,-4 0,-2 0,2-3,-1-2,5 0,5-2,7-4,-2 1,4-3,4 2,-4 2,-8 4,-4 1,-6 2,-5 2,-4 0,-4-3,-1-1,3 0,0 1,0 0,3 2,0-7,-1-1,6-1,1 0,5 0,4 3,-3 1,-4 4,-4-4,-1 2,2-1,2 2,0 1,3 0,0 2,-3 0,2 0,0 0,0 0,2 0,0 1,-2-1,-4 0,0 0,-2 0,-3 0,1 0,0 0,-2 0,-1 0,-3 0,0 0,2 0,2 0,-1 0,2 0,0 0,0 0,-2 0,-2 0,0 0,2 0,3 0,5 0,1 0,-4 0,2 0,-2 0,-2 0,1 0,-1 0,-2 0,-1 0,-2 0,-1 0,-2 0,1 3,-1 2,1-1,-4 0</inkml:trace>
</inkml:ink>
</file>

<file path=ppt/ink/ink29.xml><?xml version="1.0" encoding="utf-8"?>
<inkml:ink xmlns:inkml="http://www.w3.org/2003/InkML">
  <inkml:definitions/>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6:58:34.979"/>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5356 2336,'-4'0,"-1"-8,4-2,6 1,9 1,7 2,3 3,2 1,-1 1,4 1,5-7,2-2,1-1,-2 3,-1-3,-1 2,-3 2,-3 1,2 2,-1 2,0 0,-2 1,-2 1,3-1,1 1,-1-1,0 0,-3 0,0 0,-1 0,-1 0,1 0,-2 0,6 0,-1 0,1 0,0 0,-2 0,-1 0,2 0,2 0,-5 4,-2 1,-1 3,0 1,4 6,3 1,-5 1,-9 2,-11-3,-13 1,-8-4,-6-3,-1-5,-1-1,1-3,1-1,1 0,1-1,0 1,0-1,-2 1,-3 0,1-1,1 1,1 0,1 0,-3 0,-1 0,1 0,-2 0,-1 0,1 0,2 0,2 0,1 0,-3 0,0 0,0 0,-2 0,2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6:58:45.436"/>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5671 2246,'0'-3,"4"-3,9 2,5 0,5 1,1 2,0 0,1 0,-1 1,-1 0,1 1,-1-1,3 0,1 0,0 0,-1 1,-1-1,-1 0,3 0,0 0,1 0,1 0,2 0,-3 0,3-1,-1 1,-1 0,-3 0,0 0,-3 4,4 1,1 0,2 2,1 1,10-1,5-2,3 2,1-1,-5 0,-6-2,-2 2,-4 1,1-2,1-1,-1-1,-6 1,-4 2,0 0,2-3,-1-1,0 0,-2-1,0-1,-1 0,1 0,-1-1,1 1,-1 0,0 0,0 0,0 0,1 0,-2 0,2 0,3 0,1 0,1 0,-2 0,-1 0,-1 0,3 0,0 0,-7 0,-16 0,-11 0,-9 0,-6 0,-2 0,-1 0,0 0,-4 0,-4 0,-4 0,-3 0,-7 0,2 0,0 0,4 0,-2 0,2 0,5 0,0 0,3 0,-4 0,0 0,3 0,-5 0,1 0,-1 0,3 0,4 0,-1 0,2 0,2 0,2 0,3 0,0 0,-3 0,1 0,-1 0,-2 0,-2 0,3 0,-3 3,2 3,0-1,2-1,2-2,1 0,5 2,-2 2,-2-1,0-1,-3-2,-2 3,0 1,1-1,2-1,1-1,1-2,0 3,1 2,-1-1,2-2,-2 3,1 1,0-2,4-1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6:58:59.189"/>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2185 2447,'7'0,"7"0,4 0,4 0,1 0,0 0,5 0,4 0,13 0,5 0,3 0,7 0,-3 0,4 0,7 0,3 0,-3 0,2 0,5 0,-3 0,1 0,3 0,-7 0,0 0,-1 0,-4 0,-6 0,0 4,-8 1,-3 0,-7-1,-6-1,-5-2,-4 0,2-1,-1 0,0 0,3 0,0 0,-1 0,2-1,12 1,6 0,1 0,6 0,3 0,4 0,-5 0,-8 0,-9 0,-8 0,-5 0,1 0,-1 0,-2 0,3 0,1 4,-2 1,0 0,-3-1,0 2,4 2,3-3,4-1,1-1,-2-1,3-2,1 1,0-2,-1 1,-4 0,0-1,-2 1,-2 0,-2 0,-3 0,0 0,2 0,1 0,0 0,6 0,1 0,8 0,-1 0,3 0,4 0,0 0,-4 0,-3 0,1 0,-5 0,-3 0,0 0,4 0,1 0,4 0,0 0,2 0,-1 0,-5 0,2 0,-1 0,-5 0,-4 0,-4 0,-2 0,2 0,0 0,7 0,2 0,2 0,2 0,1 0,2 0,-2 0,-1 0,-4 0,0 0,2 0,-3 0,-2 0,-4 0,0 0,1 0,-3 0,3 0,-1 0,-1 0,-1 0,-2 0,-2 0,5 0,-1 0,-1 0,4 0,0 0,-2 0,-1 0,-1 0,-3 0,0 0,0 0,-1 0,0 0,4 0,1 0,0 0,-2 0,1 0,-2 0,-1 0,4 0,0 0,3 0,1 0,-1 0,1 0,0 0,-2 0,-2 0,-1 0,-3 0,4 0,1 0,-2 0,8 0,0 0,4 0,-3 0,6 0,-2 0,-2 0,-1 0,-3 0,1 0,-1 0,-4 0,2 0,0 0,-2 0,0 0,2 0,-3 0,-2 0,-1 0,-1 0,6 0,2 0,4 0,-1 0,5 0,3 0,2 0,-3 0,-4 0,-6 0,-4 0,-3 0,-2 0,-1 0,-1 0,0 0,5 0,4 0,6 0,0 0,0 0,4 0,-2 0,-4 0,-4 0,-3 0,1 0,0 0,-1 0,2 0,1 0,-2 0,-2 0,0 0,-3 0,4 0,0 0,1 0,1 0,5 0,-1 0,3 0,-2 0,4-4,2-1,-5 1,1 0,5 1,-1 2,8-1,4 2,0 0,0 0,-3 0,-1 1,3-1,3 0,-4 0,-2 0,-1 0,-2 0,-1 0,-4 0,6 0,0 0,6-4,3-1,-6 0,-5 1,-4-2,-5-1,-4 1,0 2,-2 1,-1 2,2 0,-2 1,1 0,1 0,0 1,-2-1,3 0,-2 0,4 0,-2 0,7 1,0-2,-3 1,-3 0,-3 0,-4 0,-2 0,1 0,-3 0,1 0,7 0,3 0,3 0,0 0,-3 0,6 0,-2 0,6 0,7 0,2 0,-3 0,-6 0,-3 0,-5 0,1 0,-3 0,1 0,3 0,-1 0,-3 0,-4 0,6 0,0 0,3 0,-2 0,-3 0,-3 0,-2 0,-3 0,6 0,3 0,2 0,-1 0,-2 0,-3 0,-2 0,-3 0,0 0,-2 0,0 0,-1 0,9 0,2 0,3 0,0 0,5 0,-1 0,5 0,3 0,0 0,-4-3,-4-3,-7 1,-4 2,-3 0,-2 1,-2 1,1 1,-1 0,4 0,6-4,4 0,1-1,-3 2,-2-1,-3 3,-3 0,2 1,1 0,-2 0,0 0,-1 0,-2 0,0 4,-1 2,0 2,0 1,-3 2,-2 4,0-1,2-4,0-2,2 0,-4 3,0 4,1-1,-4 4,-7 0,-12-3,-14-5,-10-4,-12-2,-18-3,-14-1,-14-1,-10 1,-9-1,-12-3,-1-2,0-3,6 0,14 2,9-7,8 0,15 3,10-2,12 3,9 2,4 2,4 3,1 1,-1 2,0 0,2 1,0 0,2-1,0 1,2-1,-5 0,0 0,1 0,-1 0,3 0,0 0,-3 4,-1 1,1-1,1 0,2-1,0 2,-7 2,-2-2,-2-1,0-2,3 0,2-2,4 0,1 0,2 0,1 0,-4 0,-1 8,0 1,2 1,0-2,-2-3,-1-1,-7-3,-1 0,1-1,3 0,3-1,4 1,-3 0,1 0,-1 0,-1-1,-1 1,2 0,2 0,0 0,3 0,-8 1,-1-1,0 0,2 0,3 0,1 0,2 0,1 0,1 0,-4 0,0 0,-2 0,-1 0,-5 0,1 0,-3 0,2 0,3 0,2 0,3 0,-2 0,0 0,-7 0,-1 0,-5 0,-4 0,2 0,1 0,4 0,4 0,4 0,4 0,-1 0,-1 0,1 0,3 0,-1 0,2 0,0 0,1 0,-1 0,2 0,-5 0,-1 0,0 0,0 0,3 0,0 0,-4 0,1 0,0 0,-3 0,0 0,2 0,1 0,1 0,3 0,-4 0,-4 0,-9 0,-8 0,-4 0,3 0,6 0,7 0,5 0,5 0,3 0,0 0,-2 0,0 0,-2 0,3 0,-1 0,2 0,-5 0,1 0,0 0,1 0,1 0,1 0,1 0,0 0,2 0,-2 0,-2 0,-3 0,1 0,2 0,-1 0,2 0,1 0,0 0,1 0,0 0,-4 0,-4 0,-2 0,0 0,4 0,1 0,2 3,1 2,2 0,-4-2,-5 1,-4-3,-1 0,2 0,4-1,3-1,1 1,-1 0,0 0,0 0,1-1,2 1,0 0,2 0,-1 0,1 0,0 0,-4 0,-1 0,0 0,1 0,1 0,1 0,1 0,0 0,1 0,0 0,-4 0,-1 0,0 0,1 0,0 0,3 0,-4 0,-1 0,1 0,-3 0,1 0,0 0,-2 0,-3 0,0 0,2 0,0 0,0 0,-1 0,-6 0,-1 0,2 0,5 0,4 0,2 0,0 0,-1 0,2 0,-4 0,1 0,0 0,3 0,1 0,1 0,-2 0,-2 0,1 0,-6 0,-10 0,-4 0,-6 0,2 0,3 0,2 0,0 0,5 0,2-3,3-3,5 2,3 0,7-3,3 1,0 0,-7 1,-4 3,0 0,-4-3,1 1,2-1,2 2,2 0,2-2,-3-1,0-3,0 0,1 2,1-2,2 0,0 2,-4 3,0 1,-10-2,-5-1,3 1,4 2,3 0,0 2,3 0,1 1,1 0,3 0,1 1,1-1,-1 0,-2 0,-2 0,0 0,2 0,0 0,1 0,1 0,-1 0,-1 0,-3 0,1 4,-6 1,-6 8,1 0,2 0,1-3,1-4,0 1,1 0,3-2,2-1,3 3,-3-2,1 1,0-3,-3 0,2-2,-1 0,2-1,2 0,1 0,-3-1,0 1,0 0,-7 0,0 0,-7 0,-4 0,3 0,4 0,-3 0,2 0,3 0,1 0,2 0,4 0,-2 0,1 0,2 0,2 0,2 0,0 0,1 0,1 0,0 0,0 0,-4 0,-1 0,1 0,-1 0,2 0,1 0,-3 0,0 0,0 0,-4 0,2-4,0-1,-1 0,-1 1,2 1,3 2,0 0,2 1,-2 0,-1 0,0 0,-3 0,0 1,2-1,1 0,2 0,1 0,-3 0,0 0,0 0,-3 0,-3 0,-5 0,2 0,2 0,-1 0,3 0,2 0,7-4,-1-1,-8 0,-1 1,0 2,-1-1,1-2,2 1,3-1,2 1,3 1,-4 2,-1-4,2 0,0 0,2 1,0 2,5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6:55:59.257"/>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4675 1851,'0'4,"15"9,9 1,8 0,2-4,-1 1,2-1,2-3,7 1,3 0,8-2,3-2,-1-2,-6 0,-1-2,0 7,-7 3,-2 0,-4-3,-1-2,-2 2,3 0,4-1,2-3,5 0,3-2,-5 0,-5-1,-3 0,-4-1,-4 1,2-1,1 1,3 0,4 0,-2 0,4 0,-1 0,0 0,-4 0,-3 0,0 0,-3 0,-2 0,-3 0,-2 0,3 0,0 0,1 0,1-4,1-1,2 0,3 1,4 2,6 0,0 1,3 1,-3 0,-2 0,-3 0,2 1,-2-1,-4 0,-1 0,1 0,7-4,-1-1,8-3,-2-5,0 0,-5 3,-6 2,-5 3,-5 3,-3-3,2-1,4 2,9 1,1 1,5 0,3 2,4 0,5 0,0 0,-2 0,-3 0,-5 1,-6-1,1 0,-1 0,0 0,2 0,0 0,0 0,-2 0,2 0,2 0,1 0,-1 0,1 0,-1 0,1 0,-5 0,-1 0,3 0,-1 0,0 0,-4 0,3 0,-2 0,-3 0,4 0,1 0,-1 0,-4 0,-5 0,5 0,3 0,-2 0,6 0,-2 0,-4 0,-4 0,-4 0,-4 0,-1 0,-2 0,8 0,1 0,0 0,-1 0,0 0,8 0,2 0,4 0,-2-4,4-1,6-4,-3-3,-5-1,-3 3,-1 2,0 0,-2 0,-1 2,-2 2,0-2,-2 0,-3 0,-3 3,-1 1,1 0,0-3,-4-3,-2-2,2 2,2 2,0 1,4 3,0 1,-1 0,-1 2,-2-1,-1 1,7-1,2 0,2 0,0 0,-3 0,-2 0,-4 0,-1 0,5 0,3 0,2 0,0 0,-3 0,4 0,0 0,3 0,-3 0,-4 0,-3 0,-2 0,-3 0,-2 0,4 0,5 0,0 0,3 0,3 0,3 0,7 0,-3 0,4 0,-2 0,-6 0,-6 0,-4 0,-4 0,-3 0,-1 0,-1 0,5 0,-1 0,2 0,-2 0,0 0,-1 0,-1 0,0 0,3 0,5 0,1 0,-1 0,-3 0,-1 0,-2 0,-1 4,-2 1,0 0,0-1,4-2,1 0,-1-1,5 0,-2 3,0 4,-2 2,-1 2,-2-1,6-1,2-4,4-2,-1-2,-3-2,1 4,-1 1,1 7,3 1,-2-1,2-3,-1 1,-3-1,0-3,-2 3,-1-2,-3 0,-1-3,-1 2,-5 7,-10 3,-10 1,-11 2,-9 2,-4 0,2 1,1-3,1-1,0-5,-4-2,-1-6,-2-1,3-3,0-1,1-1,-7 1,-1-1,-4 0,1 1,3-1,2 1,4 0,1 0,2 0,0 0,2 0,-1 0,-4 0,-1 0,1 0,-1 0,3 0,-4 0,0 0,-4 0,-3 0,1 0,1 0,3 0,0 0,0 0,-2 0,-3-4,-3-1,0 1,5-4,2-4,3 1,3 2,2 2,2 2,-2 2,2 3,-4 0,-2 0,0 0,-2 0,-2 1,2-1,2 1,-2-1,-7 0,-2 0,-6 0,2 0,2 0,3 0,2 0,4 0,3 0,3 0,2 0,-3 0,-1 0,1 0,0 0,2 0,0 0,1 0,1 0,0 0,-1 0,-6 0,-3 0,-4 0,1 0,-5 0,0 0,0 0,3 0,3 0,8 3,1 3,1-1,0 2,-3 1,-1-2,2-1,0-2,1-1,1-2,-3 0,-1 0,-6 0,-6 0,-3 0,1 0,5-1,5 1,3 0,4 0,-2 0,-4 0,-5 0,1 0,2 0,0 0,-3 0,-3 0,2 0,3 0,-3 0,-1 0,0 0,2 0,4 0,-5 0,-6 0,-1 0,-4 0,-1 0,0 0,0 0,-1 0,2 0,-5 0,3 0,2 0,1 0,2 0,5 0,4 0,2 0,3 0,2 0,3 0,1 0,2 0,-3 0,0 0,-1 0,2 0,0 0,1 0,1 0,0 0,1 0,0 0,-4 0,-1 0,0 0,-3 0,0 0,1 0,2 0,-2 0,0 0,2 0,0 0,2 0,-6 0,-2 0,-3 0,1 0,3 0,3 0,2 0,2 0,-1 0,-1 0,0 0,-2 0,-1 0,1 0,3 0,0 0,2 0,-2 0,-1 0,0 0,-7 0,0 0,-4 0,-1 0,-3 0,2 0,5 0,4 0,4 0,2 0,-2 0,0 0,1 0,-4 0,1 0,1 0,-3 0,2 0,0 0,2 0,2 0,1 0,-3 0,-1 0,2 0,-4 0,-3 0,-5 0,2 0,2 0,4 0,2 0,-1 0,1 0,1 0,1 0,-2 0,-1 0,2 0,-3 0,0 0,1 0,3 0,0 0,3 0,-4 0,-4 0,-9 0,0 0,-2 0,-1 0,-5 0,2 0,2 0,4 0,5 0,1 0,2 0,0-7,1-4,2 2,2 2,2-3,1 1,2 3,-8 1,-2 3,-7 0,-12 2,-5 0,-8 0,-5 1,3-1,3 0,11 1,4-1,8 0,8 0,4 0,3 4,2 0,3 1,2 2,-1 1,-3-1,0-2,-5-2,-1-2,0 0,5-1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6:56:18.233"/>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2252 2191,'3'-4,"7"0,3-1,4 1,4 1,5 1,2 1,4 4,4 3,10-1,7 3,8 0,12 6,7 1,-1-3,0-2,-1-4,3-2,-5-2,-4-2,-6 0,-1-1,2 0,-8 1,-2 0,-8-1,-3 1,-7 0,-1 0,-5 0,-3 0,-4 0,-2 0,0 0,-3 0,9 0,5 0,5 0,3 0,6 0,-2 0,3 0,-4 0,5 0,7 0,-4 0,4 0,0 0,-2 0,-4 0,2 0,-5 0,-4 0,-5 0,-6 0,0 0,-4 0,-2 0,-2 0,2 0,4 0,0 0,6 0,0 0,6 0,-2 0,-4 0,7 0,0 0,-1 0,-3 0,-6 0,-5 0,-2 0,-4 0,2 0,0 0,1 0,2 0,0 0,-1 0,-1 0,-2 0,2 0,1 0,4 0,3 0,3 0,7 0,-1 0,8 0,-2 0,-1 0,-5 0,-7 0,-2 0,-3 0,-3 0,2 0,-3 0,0 0,2-3,3-3,0 1,6-6,4-2,-2 2,4 2,5 4,2 1,7-1,1-1,3 1,-7-2,-5-4,-7-3,-8-1,-6 0,-3 1,-4 5,2 2,1 3,0 2,-2 2,4 0,0 1,0-4,-1-2,2 1,-1 0,0 1,-1 2,1 0,1 1,-1 0,-2 0,3 0,0 0,-2 0,-1 1,-1-1,-1 0,-1 0,0 0,-2 0,5 0,1 0,0 0,-1 0,-1 0,-1 0,-1 0,3 0,2 0,-1 0,6 0,6 0,7 7,4 3,0 0,4-3,-1-1,-1-2,-5-3,-8 0,-2-1,-5-1,-2 1,4 0,7 0,2 3,-4 2,3-1,-1 0,-1 0,-2-3,-5 0,-5-1,-1 0,-3 0,-2 0,0 0,-1-1,1 1,4 0,4 0,2 0,6 0,5 0,6 0,10 0,6 0,-1 0,2 0,3 0,-6 0,-1 0,-10 0,-8 0,0 0,-4 0,-2 0,-3 0,-4 0,5 0,-1 0,2 0,-2 0,0 0,-1 0,-2 0,-4 0,0 0,5 0,3 0,4 0,6 0,-1 0,7 0,6 0,-4 0,2 0,-6 0,4 0,1 0,-6 0,-7 0,-4 0,-3 0,-5 0,-3 0,1 0,0 0,-2 0,3 0,1 0,-2 0,-2 0,-1 0,-1 0,3 0,4 0,4 0,1 0,-2 0,0 0,-2 0,-1 0,-1 0,1 0,-3 0,3 0,-2 0,-1 0,0 0,0 0,0 0,4 0,7 0,4 0,-1 4,1 1,6 0,4-1,8-1,-3-1,4 6,-5 2,-1 4,-6-2,-3-2,-3-3,2-2,5-3,2-1,-1-1,-2-1,-5 1,-3 0,-5-1,-5 1,-4 0,-2 0,0-1,2 1,5 0,6 1,4-1,-2 0,-5 0,1 0,-3 0,-5 0,-1 0,0 0,8 0,2 0,1 0,2 0,5 0,-1 0,3 0,-3 0,-2 0,1 0,3 0,-3 0,-1 0,0 0,4 0,1 0,5 0,-4 0,-2 0,-6 0,2 0,-2 0,-5 0,-5 0,-4 0,-2 0,2 0,0 0,-1 0,4 0,-1 0,-1 0,-1 0,-2 0,-1 0,-1 0,3 0,5 0,1 0,2-4,8-5,6-5,0 1,4-2,-4 1,0 0,-2-2,-7 3,-4 2,-7 0,-3 2,2 1,0 4,-5-2,5-4,3 0,-1-2,2 1,0 2,-1 3,-2 2,-3-2,-1-3,3-1,0 2,0-2,3 1,-1 2,-1 2,0 2,-4 2,0 0,4 1,-1 1,0-1,3 1,-1-1,0 0,-3 0,0 0,-2 0,-2 0,1 0,-1 0,0 0,4 0,1 0,0 0,3 0,0 0,-1 0,-2 0,-2 0,-1 0,7 0,1 0,4 0,-2 0,-2 0,2 0,-3 0,-1 0,-3 0,-2 0,-1 0,2 0,1 0,0 0,2 0,1 0,-2 0,3 0,0 0,-3 0,3 0,-1 4,2 1,0 3,-2 1,1-1,-4 2,-3 2,-2 0,-1-3,0 2,0 2,1 3,-1-1,-3 0,-1 1,0-1,-2 0,0 1,-3 2,-3 10,-4 2,-2 5,-2 0,-1-2,0-3,-1-3,1-2,-4-5,-6-7,-4-4,-7-5,-8-2,-10-3,-3 0,-9 0,-7 0,-13 0,2 1,-6-1,-10 1,-4 0,-4 0,3 0,-1-4,2-1,6 0,9-3,6 1,10 1,12 1,6 2,5 1,6 1,4 1,2 0,1 0,-3 1,-1-1,0 0,-7 0,-2 0,-2 0,-3 1,-1-2,-2 1,-1 0,3 0,4 0,6 0,4 0,-2 0,1 0,1 0,3 0,-4 0,-1 0,2 0,-3 0,0 0,-6-3,-4-3,0 2,3 0,1 1,2 2,4 0,3 0,-2 1,-4-3,5-6,-2-1,2 2,1 1,-2 3,-1 2,-5 0,-2 2,-9 0,-4 0,-2 1,2-1,-4 0,4 1,4-1,5 0,6 0,5 0,4 0,3 0,-3 0,-4 0,-5 0,0 0,2 0,-4-4,-1-1,-4 0,1 1,-5 2,-1 0,4 1,5 1,4 0,-2 0,1 0,2 1,3-1,4 0,1 0,2 0,0 0,2 0,-5 0,0 0,-1 0,-6 0,2-4,-1-1,0 0,3 1,2 2,2 0,-2 0,-1 2,-7 0,-8 0,-1 0,3 1,4-1,6 0,0 0,1 0,-1 0,0 0,2 0,-1 0,-8 0,-1 0,-1 0,2 0,5 0,-5 0,1 0,-5 0,2 0,-5 0,2 0,1 0,0 0,3 0,0 0,0 0,3 0,-1 0,3 0,0 0,1 0,-2 0,3 0,2 0,2 0,3 0,1 0,2 0,-5 0,1 0,0 0,-1 0,-1 0,-5 0,1 0,0 0,0 0,0 0,3 0,2 0,-3 0,1 0,2 0,-3 0,-11 4,-2 1,2 0,4-1,5-2,0 1,-3-3,3 0,-3 0,2 0,2 0,3 0,3 0,-3 0,0 0,-6 0,-2 0,-6 0,-2 0,-4 0,1 0,4 0,1 0,6 0,-1 0,3 0,4 0,-1 0,5 4,3 0,1 1,2-1,-1-1,1-2,-6 1,0-2,-1 0,-2 0,-2 0,-5-1,-1 1,1 0,4 0,4 4,2 1,2-1,2 0,-4 3,-8-1,-6 4,-1 3,4-1,4-1,0-4,1-2,4-3,2-1,1 3,2 1,1-1,-1-1,2-1,-1 0,4 3,-3 0,-2-1,0 0,-3-1,-3-2,1 0,-2-1,-1 0,-2 0,-3 0,1-1,2 1,4 0,2 0,-1 0,0 0,-8 0,-3 0,0 0,3 0,4 0,3 0,4 0,1 0,2 0,-4 0,0 0,-1 0,2 0,0 0,1 0,-2 0,-2 0,0 0,-5 0,-2 0,-2 0,-2 0,0 0,-2 0,0 0,-3 0,-3 0,4 0,1 0,4 0,5 0,4 0,-4 0,-1 0,-2 0,-2 0,-2 0,1 0,4 0,1 0,1 0,4 0,1 0,0 0,-4 0,0 0,-3-7,2-3,2 0,2 2,0 3,-1-3,3 2,1 0,1 2,2 2,-4 0,-4 2,-1 0,-6 0,-8 0,0 1,0-1,0 0,5 0,1-3,4-3,4 2,4 0,2 1,3-2,1-5,1 0,-1 1,-3 2,-6 3,-1 2,-2 1,0 1,3 0,2 0,3 1,1-1,-1 1,-2-1,1 0,-2 0,-1 0,-6 0,-1 0,3 0,-6 0,-2 0,1 0,1 0,-5 0,2 0,1 0,3 0,5 0,4 0,4 0,2 0,2 0,0 0,0 0,1 0,-4 0,-2 0,-4 0,0 0,2 0,1 0,2 0,-3 0,1 0,1 0,1 0,2 0,-4 0,0 0,-3 0,-4 0,1 0,-2 0,0 0,5 0,2 0,3 0,2 0,-2 0,-6 0,-3 0,0 0,1 0,4 0,3 0,2 0,2 0,0 0,1 0,0 0,-7 0,-6 0,-2 0,-2 0,3 0,-1 0,2 0,-4 0,1 0,-5 0,1 0,-3 0,2 0,-3 0,-2 0,0 0,2 0,-1 0,5 0,-2 0,3 0,1 0,-1 0,2 0,-2 0,-3 0,0 0,2 0,2 0,2 0,-2 0,2 0,3 0,0 0,2 0,2 0,-3 0,-8 0,-2 0,1 0,2 0,2 0,3 0,1 0,-6 0,0 0,-3 0,1 0,5 0,8 4,17 1,18-1,17 0,19-1,21-2,16 0,17 0,11-1,7 0,10-1,4 1,14 0,3 0,-17 0,-10 0,-15 0,-16 0,-18 0,-19 0,-13 0,-5 0,-3 0,-4 0,2 0,0 0,1 0,-2 0,-1 0,3 0,1 0,3 0,0 0,6-4,1-1,1 1,2 0,5 0,-1 3,2 0,-2 1,-1 0,-5 0,3 0,-3 0,-3 1,-5-1,1-4,-2-1,2 0,2 1,0 2,6 0,7 1,-2 1,5 0,0 0,-4 0,-2 1,2-1,-2 0,-6 0,-4 0,-2-4,-1-1,1 0,2 1,8 2,7 0,3 0,1-2,-2 0,2-5,-3 1,-8 0,-6 3,-6 1,-4 2,-3-2,-2-2,0 2,0 0,5 2,0-3,0-1,4 1,0 1,-2-2,0-1,-3 2,-1 0,7 3,1 0,4 1,10-6,5-3,1 1,4 1,7 3,-3 2,3 1,2 2,-2 0,3 0,2 0,-6 0,-4 1,-3-1,-3 0,-8 0,-7 0,-5 0,-5 0,-3 0,1 0,1 0,-1 0,4 0,0 0,3 4,0 1,-2 0,-2 3,1 0,5-2,2 2,0 1,-3-3,-2-1,-4 2,2-1,-1 0,-1 1,3 1,-1-2,3 2,0 0,-2-1,1-3,3 2,4 1,-4 2,2 0,-1 2,2-1,2-2,5-2,7-3,3-1,-1-1,-6-2,-6 1,-7 0,-2 0,-2-1,2 1,-2 0,6 0,4 0,3 0,-1 0,-2 0,1 0,5 0,2 0,-4 0,-1 0,-4 0,1 0,0 0,0 0,-4 0,-4 0,1 0,-2 0,1 0,0 0,-3 0,2 0,-1 0,-1 0,-3 0,-1 0,-1 0,6 0,10 0,2 0,4-4,4-1,3 0,-4-3,-5 1,-3 0,-1 2,0 3,1-1,-3 3,-3 0,-5 0,1 0,-2 0,-2 1,3-1,0 0,-2 0,-2 0,-1 0,-1 0,6 0,2 0,3 0,5 0,0 0,0 0,-5 0,0 0,1 0,3 0,-2 0,-3 0,-1 0,-1 0,-3 0,-2 0,-2 0,-2 0,4 0,0 0,-1 0,4 0,0 0,-2 0,-1 0,-2 0,-1 0,3 0,0 0,4 0,0 0,-2 0,-1 0,-2 0,-2 0,3 0,0 0,0 0,-1 0,3 0,-1 0,0 0,2 0,0 0,7 0,3 0,11 0,5 0,-5 0,-5 0,-9 0,-6 0,-4 0,-3 0,-3 0,1 0,-1 0,7 4,4 1,2 0,5-1,6-2,3 1,9 1,5 1,5 0,-6-1,-9-2,-11 0,-7-1,-7-1,-3 0,-2 0,-2 0,0-1,5 1,5 0,5 0,0 0,-1 0,0 0,2 0,3 0,3 7,5 3,-3 0,1-2,-5-2,-5-3,0-2,-4 0,-2-1,1 0,0-1,-3 1,3 0,3 0,5 0,2 0,10-1,8 1,-3 0,-2 1,-7-1,-3 0,-3-4,-2-1,-5 0,-1 1,6 1,12 1,1-3,-5-3,2-3,4 3,-4 2,-5 1,1 3,-3 1,-2 1,-2 0,3 0,-2 1,-3-1,-4 1,-3-1,-3 0,-2 0,0 0,-2 0,1 0,4 0,0 0,1 0,-1 0,3 0,-1 0,0 0,-1 0,-2 0,-5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6:56:42.895"/>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7139 2084,'4'0,"0"-3,1-6,-5-1,-2-2,-5 0,-5 3,-4 2,-3 3,-2 2,-6 1,-5 1,-5 0,0 1,3 0,0-1,0 1,4-1,-2 0,3 0,-7-4,-1-5,-2-1,3 2,4 1,-2 2,3 3,1 0,4 2,1 0,2 0,-4 1,0-1,1 1,-4-1,0 0,1 0,3 0,0 0,2 0,-2 0,-2 0,2 0,-4 4,-1 1,-1 0,0-1,3-2,1 8,2 1,1 2,3 0,-5-2,0-1,1 0,0 1,9-1,15-3,15-2,9-2,9-2,6 0,1-1,2-5,-3 1,0-9,-1-2,-5 2,-3 4,-2 2,-2 3,-2-1,0-1,3 1,6-2,1 1,2-8,0 0,-3 1,-2 3,-3 5,-2 1,-1 2,0 2,-2 0,5 1,1 0,4-5,0 0,-1-1,1 1,0 1,2 2,-1 0,-6 4,-3 2,-2 4,3 4,1 4,-3 2,-3-2,1-3,-1-4,2-5,0-2,0-3,1 0,0 0,4-1,-2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2-05T07:09:37.336"/>
    </inkml:context>
    <inkml:brush xml:id="br0">
      <inkml:brushProperty name="width" value="0.16" units="cm"/>
      <inkml:brushProperty name="height" value="0.32" units="cm"/>
      <inkml:brushProperty name="color" value="#FFFF00"/>
      <inkml:brushProperty name="tip" value="rectangle"/>
      <inkml:brushProperty name="rasterOp" value="maskPen"/>
      <inkml:brushProperty name="ignorePressure" value="1"/>
    </inkml:brush>
  </inkml:definitions>
  <inkml:trace contextRef="#ctx0" brushRef="#br0">6215 1605,'4'4,"5"1,4 0,8-1,12-2,8 0,8-1,7-1,2 0,2 0,-2 0,-2-1,-4 1,-3 8,-6 2,-6 0,-2-2,-4-4,-6 4,-4-1,2-2,1 3,0 0,3-2,2 6,-1 1,2-3,1-1,-3-3,0-3,-4-1,0-2,4 0,-1-1,0 1,6-1,2 0,2 1,-1 0,-3 0,-4 0,-2 0,-3 0,3 0,0 0,-1 0,4 0,0 0,-2 0,-1 0,-2 0,-1 0,3 0,0 0,7 0,2 0,-1 0,-4 0,-2 0,-4 0,-1 0,0 0,-3 0,2 0,2 0,2 0,-1 0,0 0,-1 0,-1 0,0 0,-2 0,0 0,1 0,6 0,7 0,1 0,-2 0,-4 0,-2-4,-4-1,-1 1,3 0,0 1,-1 2,4-1,-1 2,-1 0,0 0,-4 0,0 1,7-1,2 0,-1 0,-7 4,-6 5,-7 8,-6 6,-4 1,-1 3,-2-2,0 0,-1 3,1 0,-3 0,-6-5,-12-7,-13-6,-5-4,-6-4,-5-2,1-1,-4 1,1-2,5 1,-5 0,3 1,3 0,2 0,0 0,5 0,4 0,2 0,3 0,2 0,3 0,2 0,0 0,-2 0,0 0,-1 0,-2 0,-1 0,1 0,3 0,0 0,2 0,-6 0,-3 0,-2 0,-4 0,-2 0,2 0,3-4,1-1,2 0,4 1,-2 2,1 0,2 1,2 0,2 1,0-3,-3-2,0 1,1 0,-8-3,0 1,0 0,4 1,2 3,1 0,4 2,-4-8,0-2,0 0,2 3,0 2,-6 2,-2 1,-3 2,1 0,-2 0,3 0,3 0,2 0,3 1,2-1,2 0,-4 0,-1 0,1 0,0 0,1 0,1 0,2 0,-1 0,1 0,0 0,-4 0,-1 0,0 0,0 0,3 0,0 0,-3 0,-1 0,5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7A8576ED-DEB2-4699-BF36-E5657198F555}" type="datetimeFigureOut">
              <a:rPr lang="de-DE"/>
              <a:pPr>
                <a:defRPr/>
              </a:pPr>
              <a:t>07.02.2017</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a:lvl1pPr>
          </a:lstStyle>
          <a:p>
            <a:pPr>
              <a:defRPr/>
            </a:pPr>
            <a:fld id="{E18E71E8-8A9B-4EAB-8E26-FDDF91A731D3}" type="slidenum">
              <a:rPr lang="de-DE"/>
              <a:pPr>
                <a:defRPr/>
              </a:pPr>
              <a:t>‹Nr.›</a:t>
            </a:fld>
            <a:endParaRPr lang="de-DE"/>
          </a:p>
        </p:txBody>
      </p:sp>
    </p:spTree>
    <p:extLst>
      <p:ext uri="{BB962C8B-B14F-4D97-AF65-F5344CB8AC3E}">
        <p14:creationId xmlns:p14="http://schemas.microsoft.com/office/powerpoint/2010/main" val="31697421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Text Box 8"/>
          <p:cNvSpPr txBox="1">
            <a:spLocks noChangeArrowheads="1"/>
          </p:cNvSpPr>
          <p:nvPr userDrawn="1"/>
        </p:nvSpPr>
        <p:spPr bwMode="auto">
          <a:xfrm>
            <a:off x="0" y="6453188"/>
            <a:ext cx="9144000" cy="261937"/>
          </a:xfrm>
          <a:prstGeom prst="rect">
            <a:avLst/>
          </a:prstGeom>
          <a:solidFill>
            <a:srgbClr val="333333">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000">
            <a:spAutoFit/>
          </a:bodyPr>
          <a:lstStyle>
            <a:lvl1pPr>
              <a:defRPr sz="2000" baseline="-25000">
                <a:solidFill>
                  <a:schemeClr val="tx1"/>
                </a:solidFill>
                <a:latin typeface="Arial" panose="020B0604020202020204" pitchFamily="34" charset="0"/>
                <a:cs typeface="Arial" panose="020B0604020202020204" pitchFamily="34" charset="0"/>
              </a:defRPr>
            </a:lvl1pPr>
            <a:lvl2pPr marL="742950" indent="-285750">
              <a:defRPr sz="2000" baseline="-25000">
                <a:solidFill>
                  <a:schemeClr val="tx1"/>
                </a:solidFill>
                <a:latin typeface="Arial" panose="020B0604020202020204" pitchFamily="34" charset="0"/>
                <a:cs typeface="Arial" panose="020B0604020202020204" pitchFamily="34" charset="0"/>
              </a:defRPr>
            </a:lvl2pPr>
            <a:lvl3pPr marL="1143000" indent="-228600">
              <a:defRPr sz="2000" baseline="-25000">
                <a:solidFill>
                  <a:schemeClr val="tx1"/>
                </a:solidFill>
                <a:latin typeface="Arial" panose="020B0604020202020204" pitchFamily="34" charset="0"/>
                <a:cs typeface="Arial" panose="020B0604020202020204" pitchFamily="34" charset="0"/>
              </a:defRPr>
            </a:lvl3pPr>
            <a:lvl4pPr marL="1600200" indent="-228600">
              <a:defRPr sz="2000" baseline="-25000">
                <a:solidFill>
                  <a:schemeClr val="tx1"/>
                </a:solidFill>
                <a:latin typeface="Arial" panose="020B0604020202020204" pitchFamily="34" charset="0"/>
                <a:cs typeface="Arial" panose="020B0604020202020204" pitchFamily="34" charset="0"/>
              </a:defRPr>
            </a:lvl4pPr>
            <a:lvl5pPr marL="2057400" indent="-228600">
              <a:defRPr sz="2000" baseline="-25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r>
              <a:rPr lang="de-DE" altLang="de-DE" sz="1100" baseline="0" dirty="0">
                <a:solidFill>
                  <a:schemeClr val="bg1"/>
                </a:solidFill>
              </a:rPr>
              <a:t>Freie Hansestadt Bremen · Die Senatorin für Kinder und Bildung · Rembertiring 8-12 · 28195 Bremen</a:t>
            </a:r>
          </a:p>
        </p:txBody>
      </p:sp>
      <p:sp>
        <p:nvSpPr>
          <p:cNvPr id="5" name="Rectangle 8"/>
          <p:cNvSpPr>
            <a:spLocks noChangeArrowheads="1"/>
          </p:cNvSpPr>
          <p:nvPr userDrawn="1"/>
        </p:nvSpPr>
        <p:spPr bwMode="auto">
          <a:xfrm>
            <a:off x="0" y="0"/>
            <a:ext cx="179388" cy="6858000"/>
          </a:xfrm>
          <a:prstGeom prst="rect">
            <a:avLst/>
          </a:prstGeom>
          <a:solidFill>
            <a:srgbClr val="E2001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baseline="-25000">
                <a:solidFill>
                  <a:schemeClr val="tx1"/>
                </a:solidFill>
                <a:latin typeface="Arial" panose="020B0604020202020204" pitchFamily="34" charset="0"/>
                <a:cs typeface="Arial" panose="020B0604020202020204" pitchFamily="34" charset="0"/>
              </a:defRPr>
            </a:lvl1pPr>
            <a:lvl2pPr marL="742950" indent="-285750">
              <a:defRPr sz="2000" baseline="-25000">
                <a:solidFill>
                  <a:schemeClr val="tx1"/>
                </a:solidFill>
                <a:latin typeface="Arial" panose="020B0604020202020204" pitchFamily="34" charset="0"/>
                <a:cs typeface="Arial" panose="020B0604020202020204" pitchFamily="34" charset="0"/>
              </a:defRPr>
            </a:lvl2pPr>
            <a:lvl3pPr marL="1143000" indent="-228600">
              <a:defRPr sz="2000" baseline="-25000">
                <a:solidFill>
                  <a:schemeClr val="tx1"/>
                </a:solidFill>
                <a:latin typeface="Arial" panose="020B0604020202020204" pitchFamily="34" charset="0"/>
                <a:cs typeface="Arial" panose="020B0604020202020204" pitchFamily="34" charset="0"/>
              </a:defRPr>
            </a:lvl3pPr>
            <a:lvl4pPr marL="1600200" indent="-228600">
              <a:defRPr sz="2000" baseline="-25000">
                <a:solidFill>
                  <a:schemeClr val="tx1"/>
                </a:solidFill>
                <a:latin typeface="Arial" panose="020B0604020202020204" pitchFamily="34" charset="0"/>
                <a:cs typeface="Arial" panose="020B0604020202020204" pitchFamily="34" charset="0"/>
              </a:defRPr>
            </a:lvl4pPr>
            <a:lvl5pPr marL="2057400" indent="-228600">
              <a:defRPr sz="2000" baseline="-25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9pPr>
          </a:lstStyle>
          <a:p>
            <a:pPr eaLnBrk="1" hangingPunct="1">
              <a:defRPr/>
            </a:pPr>
            <a:endParaRPr lang="de-DE" altLang="de-DE"/>
          </a:p>
        </p:txBody>
      </p:sp>
      <p:sp>
        <p:nvSpPr>
          <p:cNvPr id="6" name="Line 10"/>
          <p:cNvSpPr>
            <a:spLocks noChangeShapeType="1"/>
          </p:cNvSpPr>
          <p:nvPr userDrawn="1"/>
        </p:nvSpPr>
        <p:spPr bwMode="auto">
          <a:xfrm flipH="1">
            <a:off x="215900" y="0"/>
            <a:ext cx="90488" cy="6858000"/>
          </a:xfrm>
          <a:prstGeom prst="line">
            <a:avLst/>
          </a:prstGeom>
          <a:noFill/>
          <a:ln w="28575">
            <a:solidFill>
              <a:srgbClr val="E2001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 name="Line 11"/>
          <p:cNvSpPr>
            <a:spLocks noChangeShapeType="1"/>
          </p:cNvSpPr>
          <p:nvPr userDrawn="1"/>
        </p:nvSpPr>
        <p:spPr bwMode="auto">
          <a:xfrm flipH="1" flipV="1">
            <a:off x="215900" y="0"/>
            <a:ext cx="107950" cy="6858000"/>
          </a:xfrm>
          <a:prstGeom prst="line">
            <a:avLst/>
          </a:prstGeom>
          <a:noFill/>
          <a:ln w="19050">
            <a:solidFill>
              <a:srgbClr val="E2001A"/>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 name="Rectangle 13"/>
          <p:cNvSpPr>
            <a:spLocks noChangeArrowheads="1"/>
          </p:cNvSpPr>
          <p:nvPr userDrawn="1"/>
        </p:nvSpPr>
        <p:spPr bwMode="auto">
          <a:xfrm>
            <a:off x="0" y="0"/>
            <a:ext cx="179388" cy="6858000"/>
          </a:xfrm>
          <a:prstGeom prst="rect">
            <a:avLst/>
          </a:prstGeom>
          <a:solidFill>
            <a:srgbClr val="E2001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baseline="-25000">
                <a:solidFill>
                  <a:schemeClr val="tx1"/>
                </a:solidFill>
                <a:latin typeface="Arial" panose="020B0604020202020204" pitchFamily="34" charset="0"/>
                <a:cs typeface="Arial" panose="020B0604020202020204" pitchFamily="34" charset="0"/>
              </a:defRPr>
            </a:lvl1pPr>
            <a:lvl2pPr marL="742950" indent="-285750">
              <a:defRPr sz="2000" baseline="-25000">
                <a:solidFill>
                  <a:schemeClr val="tx1"/>
                </a:solidFill>
                <a:latin typeface="Arial" panose="020B0604020202020204" pitchFamily="34" charset="0"/>
                <a:cs typeface="Arial" panose="020B0604020202020204" pitchFamily="34" charset="0"/>
              </a:defRPr>
            </a:lvl2pPr>
            <a:lvl3pPr marL="1143000" indent="-228600">
              <a:defRPr sz="2000" baseline="-25000">
                <a:solidFill>
                  <a:schemeClr val="tx1"/>
                </a:solidFill>
                <a:latin typeface="Arial" panose="020B0604020202020204" pitchFamily="34" charset="0"/>
                <a:cs typeface="Arial" panose="020B0604020202020204" pitchFamily="34" charset="0"/>
              </a:defRPr>
            </a:lvl3pPr>
            <a:lvl4pPr marL="1600200" indent="-228600">
              <a:defRPr sz="2000" baseline="-25000">
                <a:solidFill>
                  <a:schemeClr val="tx1"/>
                </a:solidFill>
                <a:latin typeface="Arial" panose="020B0604020202020204" pitchFamily="34" charset="0"/>
                <a:cs typeface="Arial" panose="020B0604020202020204" pitchFamily="34" charset="0"/>
              </a:defRPr>
            </a:lvl4pPr>
            <a:lvl5pPr marL="2057400" indent="-228600">
              <a:defRPr sz="2000" baseline="-25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9pPr>
          </a:lstStyle>
          <a:p>
            <a:pPr eaLnBrk="1" hangingPunct="1">
              <a:defRPr/>
            </a:pPr>
            <a:endParaRPr lang="de-DE" altLang="de-DE"/>
          </a:p>
        </p:txBody>
      </p:sp>
      <p:pic>
        <p:nvPicPr>
          <p:cNvPr id="9" name="Picture 9" descr="schluessel-rot"/>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24813" y="5360988"/>
            <a:ext cx="962025"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Gerader Verbinder 16"/>
          <p:cNvCxnSpPr>
            <a:cxnSpLocks noChangeShapeType="1"/>
          </p:cNvCxnSpPr>
          <p:nvPr userDrawn="1"/>
        </p:nvCxnSpPr>
        <p:spPr bwMode="auto">
          <a:xfrm>
            <a:off x="1079500" y="3816350"/>
            <a:ext cx="7235825" cy="0"/>
          </a:xfrm>
          <a:prstGeom prst="line">
            <a:avLst/>
          </a:prstGeom>
          <a:noFill/>
          <a:ln w="19050" algn="ctr">
            <a:solidFill>
              <a:schemeClr val="tx1"/>
            </a:solidFill>
            <a:bevel/>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42" name="Rectangle 2"/>
          <p:cNvSpPr>
            <a:spLocks noGrp="1" noChangeArrowheads="1"/>
          </p:cNvSpPr>
          <p:nvPr>
            <p:ph type="ctrTitle"/>
          </p:nvPr>
        </p:nvSpPr>
        <p:spPr>
          <a:xfrm>
            <a:off x="1043608" y="1124744"/>
            <a:ext cx="7272808" cy="2376264"/>
          </a:xfrm>
          <a:noFill/>
        </p:spPr>
        <p:txBody>
          <a:bodyPr lIns="0"/>
          <a:lstStyle>
            <a:lvl1pPr algn="l">
              <a:defRPr sz="6700" b="1" spc="0" baseline="0">
                <a:solidFill>
                  <a:schemeClr val="tx1"/>
                </a:solidFill>
                <a:effectLst/>
              </a:defRPr>
            </a:lvl1pPr>
          </a:lstStyle>
          <a:p>
            <a:pPr lvl="0"/>
            <a:r>
              <a:rPr lang="de-DE" altLang="de-DE" noProof="0"/>
              <a:t>Titelmasterformat durch Klicken bearbeiten</a:t>
            </a:r>
            <a:endParaRPr lang="de-DE" altLang="de-DE" noProof="0" dirty="0"/>
          </a:p>
        </p:txBody>
      </p:sp>
      <p:sp>
        <p:nvSpPr>
          <p:cNvPr id="10243" name="Rectangle 3"/>
          <p:cNvSpPr>
            <a:spLocks noGrp="1" noChangeArrowheads="1"/>
          </p:cNvSpPr>
          <p:nvPr>
            <p:ph type="subTitle" idx="1"/>
          </p:nvPr>
        </p:nvSpPr>
        <p:spPr>
          <a:xfrm>
            <a:off x="1043608" y="4113001"/>
            <a:ext cx="7272808" cy="1031427"/>
          </a:xfrm>
          <a:noFill/>
        </p:spPr>
        <p:txBody>
          <a:bodyPr lIns="0" tIns="36000" bIns="36000" anchor="ctr"/>
          <a:lstStyle>
            <a:lvl1pPr marL="0" indent="0" algn="l">
              <a:buFontTx/>
              <a:buNone/>
              <a:defRPr sz="3200" b="0" i="1" spc="0" baseline="0"/>
            </a:lvl1pPr>
          </a:lstStyle>
          <a:p>
            <a:pPr lvl="0"/>
            <a:r>
              <a:rPr lang="de-DE" altLang="de-DE" noProof="0"/>
              <a:t>Formatvorlage des Untertitelmasters durch Klicken bearbeiten</a:t>
            </a:r>
            <a:endParaRPr lang="de-DE" altLang="de-DE" noProof="0" dirty="0"/>
          </a:p>
        </p:txBody>
      </p:sp>
    </p:spTree>
    <p:extLst>
      <p:ext uri="{BB962C8B-B14F-4D97-AF65-F5344CB8AC3E}">
        <p14:creationId xmlns:p14="http://schemas.microsoft.com/office/powerpoint/2010/main" val="1619484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971599" y="1772816"/>
            <a:ext cx="3600401" cy="4453358"/>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5097913" y="1772816"/>
            <a:ext cx="3600000" cy="4453358"/>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8" name="Titel 1"/>
          <p:cNvSpPr>
            <a:spLocks noGrp="1"/>
          </p:cNvSpPr>
          <p:nvPr>
            <p:ph type="title"/>
          </p:nvPr>
        </p:nvSpPr>
        <p:spPr>
          <a:xfrm>
            <a:off x="971600" y="412551"/>
            <a:ext cx="7726313" cy="1060450"/>
          </a:xfrm>
          <a:prstGeom prst="rect">
            <a:avLst/>
          </a:prstGeom>
        </p:spPr>
        <p:txBody>
          <a:bodyPr/>
          <a:lstStyle/>
          <a:p>
            <a:r>
              <a:rPr lang="de-DE" dirty="0"/>
              <a:t>Titelmasterformat durch Klicken bearbeiten</a:t>
            </a:r>
          </a:p>
        </p:txBody>
      </p:sp>
      <p:sp>
        <p:nvSpPr>
          <p:cNvPr id="5" name="Rectangle 9"/>
          <p:cNvSpPr>
            <a:spLocks noGrp="1" noChangeArrowheads="1"/>
          </p:cNvSpPr>
          <p:nvPr>
            <p:ph type="sldNum" sz="quarter" idx="10"/>
          </p:nvPr>
        </p:nvSpPr>
        <p:spPr>
          <a:ln/>
        </p:spPr>
        <p:txBody>
          <a:bodyPr/>
          <a:lstStyle>
            <a:lvl1pPr>
              <a:defRPr/>
            </a:lvl1pPr>
          </a:lstStyle>
          <a:p>
            <a:pPr>
              <a:defRPr/>
            </a:pPr>
            <a:fld id="{EB21C5BC-9C1C-4293-A252-7FA46CDC2FF4}" type="slidenum">
              <a:rPr lang="de-DE" altLang="de-DE"/>
              <a:pPr>
                <a:defRPr/>
              </a:pPr>
              <a:t>‹Nr.›</a:t>
            </a:fld>
            <a:endParaRPr lang="de-DE" altLang="de-DE" dirty="0"/>
          </a:p>
        </p:txBody>
      </p:sp>
    </p:spTree>
    <p:extLst>
      <p:ext uri="{BB962C8B-B14F-4D97-AF65-F5344CB8AC3E}">
        <p14:creationId xmlns:p14="http://schemas.microsoft.com/office/powerpoint/2010/main" val="3491899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588143" y="269875"/>
            <a:ext cx="8086725" cy="1060450"/>
          </a:xfrm>
          <a:prstGeom prst="rect">
            <a:avLst/>
          </a:prstGeom>
        </p:spPr>
        <p:txBody>
          <a:bodyPr/>
          <a:lstStyle/>
          <a:p>
            <a:r>
              <a:rPr lang="de-DE"/>
              <a:t>Titelmasterformat durch Klicken bearbeiten</a:t>
            </a:r>
          </a:p>
        </p:txBody>
      </p:sp>
      <p:sp>
        <p:nvSpPr>
          <p:cNvPr id="3" name="Rectangle 9"/>
          <p:cNvSpPr>
            <a:spLocks noGrp="1" noChangeArrowheads="1"/>
          </p:cNvSpPr>
          <p:nvPr>
            <p:ph type="sldNum" sz="quarter" idx="10"/>
          </p:nvPr>
        </p:nvSpPr>
        <p:spPr>
          <a:ln/>
        </p:spPr>
        <p:txBody>
          <a:bodyPr/>
          <a:lstStyle>
            <a:lvl1pPr>
              <a:defRPr/>
            </a:lvl1pPr>
          </a:lstStyle>
          <a:p>
            <a:pPr>
              <a:defRPr/>
            </a:pPr>
            <a:fld id="{83399C80-1BEA-456F-8C4F-56B35A9874CA}" type="slidenum">
              <a:rPr lang="de-DE" altLang="de-DE"/>
              <a:pPr>
                <a:defRPr/>
              </a:pPr>
              <a:t>‹Nr.›</a:t>
            </a:fld>
            <a:endParaRPr lang="de-DE" altLang="de-DE" dirty="0"/>
          </a:p>
        </p:txBody>
      </p:sp>
    </p:spTree>
    <p:extLst>
      <p:ext uri="{BB962C8B-B14F-4D97-AF65-F5344CB8AC3E}">
        <p14:creationId xmlns:p14="http://schemas.microsoft.com/office/powerpoint/2010/main" val="1204544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EC6B6BFE-7B89-4B70-90E1-363C66397D82}" type="slidenum">
              <a:rPr lang="de-DE" altLang="de-DE"/>
              <a:pPr>
                <a:defRPr/>
              </a:pPr>
              <a:t>‹Nr.›</a:t>
            </a:fld>
            <a:endParaRPr lang="de-DE" altLang="de-DE" dirty="0"/>
          </a:p>
        </p:txBody>
      </p:sp>
    </p:spTree>
    <p:extLst>
      <p:ext uri="{BB962C8B-B14F-4D97-AF65-F5344CB8AC3E}">
        <p14:creationId xmlns:p14="http://schemas.microsoft.com/office/powerpoint/2010/main" val="283629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7886700" cy="1099592"/>
          </a:xfrm>
          <a:prstGeom prst="rect">
            <a:avLst/>
          </a:prstGeom>
        </p:spPr>
        <p:txBody>
          <a:bodyPr anchor="b"/>
          <a:lstStyle>
            <a:lvl1pPr>
              <a:defRPr sz="4400"/>
            </a:lvl1pPr>
          </a:lstStyle>
          <a:p>
            <a:r>
              <a:rPr lang="de-DE"/>
              <a:t>Titelmasterformat durch Klicken bearbeiten</a:t>
            </a:r>
          </a:p>
        </p:txBody>
      </p:sp>
      <p:sp>
        <p:nvSpPr>
          <p:cNvPr id="3" name="Inhaltsplatzhalter 2"/>
          <p:cNvSpPr>
            <a:spLocks noGrp="1"/>
          </p:cNvSpPr>
          <p:nvPr>
            <p:ph idx="1"/>
          </p:nvPr>
        </p:nvSpPr>
        <p:spPr>
          <a:xfrm>
            <a:off x="3887788" y="1772816"/>
            <a:ext cx="4629150" cy="4088234"/>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1773338"/>
            <a:ext cx="2949575" cy="4095649"/>
          </a:xfrm>
          <a:prstGeom prst="rect">
            <a:avLst/>
          </a:prstGeom>
        </p:spPr>
        <p:txBody>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Textmasterformat bearbeiten</a:t>
            </a:r>
          </a:p>
        </p:txBody>
      </p:sp>
      <p:sp>
        <p:nvSpPr>
          <p:cNvPr id="5" name="Rectangle 9"/>
          <p:cNvSpPr>
            <a:spLocks noGrp="1" noChangeArrowheads="1"/>
          </p:cNvSpPr>
          <p:nvPr>
            <p:ph type="sldNum" sz="quarter" idx="10"/>
          </p:nvPr>
        </p:nvSpPr>
        <p:spPr>
          <a:ln/>
        </p:spPr>
        <p:txBody>
          <a:bodyPr/>
          <a:lstStyle>
            <a:lvl1pPr>
              <a:defRPr/>
            </a:lvl1pPr>
          </a:lstStyle>
          <a:p>
            <a:pPr>
              <a:defRPr/>
            </a:pPr>
            <a:fld id="{F4D3D9E5-A3B0-47EF-A8AB-1A4423E45C36}" type="slidenum">
              <a:rPr lang="de-DE" altLang="de-DE"/>
              <a:pPr>
                <a:defRPr/>
              </a:pPr>
              <a:t>‹Nr.›</a:t>
            </a:fld>
            <a:endParaRPr lang="de-DE" altLang="de-DE" dirty="0"/>
          </a:p>
        </p:txBody>
      </p:sp>
    </p:spTree>
    <p:extLst>
      <p:ext uri="{BB962C8B-B14F-4D97-AF65-F5344CB8AC3E}">
        <p14:creationId xmlns:p14="http://schemas.microsoft.com/office/powerpoint/2010/main" val="105439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971600" y="404664"/>
            <a:ext cx="7703268" cy="10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r>
              <a:rPr lang="de-DE" altLang="de-DE"/>
              <a:t>Titelmasterformat durch Klicken bearbeiten</a:t>
            </a:r>
          </a:p>
        </p:txBody>
      </p:sp>
      <p:sp>
        <p:nvSpPr>
          <p:cNvPr id="8" name="Inhaltsplatzhalter 7"/>
          <p:cNvSpPr>
            <a:spLocks noGrp="1"/>
          </p:cNvSpPr>
          <p:nvPr>
            <p:ph sz="quarter" idx="11"/>
          </p:nvPr>
        </p:nvSpPr>
        <p:spPr>
          <a:xfrm>
            <a:off x="971550" y="1773238"/>
            <a:ext cx="7703318" cy="446405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6"/>
          <p:cNvSpPr>
            <a:spLocks noGrp="1" noChangeArrowheads="1"/>
          </p:cNvSpPr>
          <p:nvPr>
            <p:ph type="sldNum" sz="quarter" idx="12"/>
          </p:nvPr>
        </p:nvSpPr>
        <p:spPr>
          <a:xfrm>
            <a:off x="7164388" y="6453188"/>
            <a:ext cx="981075" cy="261937"/>
          </a:xfrm>
        </p:spPr>
        <p:txBody>
          <a:bodyPr/>
          <a:lstStyle>
            <a:lvl1pPr>
              <a:defRPr/>
            </a:lvl1pPr>
          </a:lstStyle>
          <a:p>
            <a:pPr>
              <a:defRPr/>
            </a:pPr>
            <a:fld id="{618A2BFF-612B-4FFD-A9B1-34D75D74087E}" type="slidenum">
              <a:rPr lang="de-DE" altLang="de-DE"/>
              <a:pPr>
                <a:defRPr/>
              </a:pPr>
              <a:t>‹Nr.›</a:t>
            </a:fld>
            <a:endParaRPr lang="de-DE" altLang="de-DE" dirty="0"/>
          </a:p>
        </p:txBody>
      </p:sp>
    </p:spTree>
    <p:extLst>
      <p:ext uri="{BB962C8B-B14F-4D97-AF65-F5344CB8AC3E}">
        <p14:creationId xmlns:p14="http://schemas.microsoft.com/office/powerpoint/2010/main" val="4189280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pc="-20" baseline="0">
                <a:effectLst/>
              </a:defRPr>
            </a:lvl1pPr>
          </a:lstStyle>
          <a:p>
            <a:r>
              <a:rPr lang="de-DE"/>
              <a:t>Titelmasterformat durch Klicken bearbeiten</a:t>
            </a:r>
          </a:p>
        </p:txBody>
      </p:sp>
      <p:sp>
        <p:nvSpPr>
          <p:cNvPr id="3" name="Inhaltsplatzhalter 2"/>
          <p:cNvSpPr>
            <a:spLocks noGrp="1"/>
          </p:cNvSpPr>
          <p:nvPr>
            <p:ph sz="half" idx="1"/>
          </p:nvPr>
        </p:nvSpPr>
        <p:spPr>
          <a:xfrm>
            <a:off x="971599" y="1772816"/>
            <a:ext cx="3535313" cy="445335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162599" y="1772816"/>
            <a:ext cx="3535313" cy="445335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6"/>
          <p:cNvSpPr>
            <a:spLocks noGrp="1" noChangeArrowheads="1"/>
          </p:cNvSpPr>
          <p:nvPr>
            <p:ph type="sldNum" sz="quarter" idx="10"/>
          </p:nvPr>
        </p:nvSpPr>
        <p:spPr>
          <a:xfrm>
            <a:off x="7164388" y="6453188"/>
            <a:ext cx="981075" cy="261937"/>
          </a:xfrm>
        </p:spPr>
        <p:txBody>
          <a:bodyPr/>
          <a:lstStyle>
            <a:lvl1pPr>
              <a:defRPr/>
            </a:lvl1pPr>
          </a:lstStyle>
          <a:p>
            <a:pPr>
              <a:defRPr/>
            </a:pPr>
            <a:fld id="{C644D70A-90BF-4BEB-8FD7-37D37F04E26D}" type="slidenum">
              <a:rPr lang="de-DE" altLang="de-DE"/>
              <a:pPr>
                <a:defRPr/>
              </a:pPr>
              <a:t>‹Nr.›</a:t>
            </a:fld>
            <a:endParaRPr lang="de-DE" altLang="de-DE" dirty="0"/>
          </a:p>
        </p:txBody>
      </p:sp>
    </p:spTree>
    <p:extLst>
      <p:ext uri="{BB962C8B-B14F-4D97-AF65-F5344CB8AC3E}">
        <p14:creationId xmlns:p14="http://schemas.microsoft.com/office/powerpoint/2010/main" val="2609299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6"/>
          <p:cNvSpPr>
            <a:spLocks noGrp="1" noChangeArrowheads="1"/>
          </p:cNvSpPr>
          <p:nvPr>
            <p:ph type="sldNum" sz="quarter" idx="10"/>
          </p:nvPr>
        </p:nvSpPr>
        <p:spPr>
          <a:xfrm>
            <a:off x="7164388" y="6453188"/>
            <a:ext cx="981075" cy="261937"/>
          </a:xfrm>
        </p:spPr>
        <p:txBody>
          <a:bodyPr/>
          <a:lstStyle>
            <a:lvl1pPr>
              <a:defRPr/>
            </a:lvl1pPr>
          </a:lstStyle>
          <a:p>
            <a:pPr>
              <a:defRPr/>
            </a:pPr>
            <a:fld id="{167D61C0-0496-4C84-9A30-834E3E037A03}" type="slidenum">
              <a:rPr lang="de-DE" altLang="de-DE"/>
              <a:pPr>
                <a:defRPr/>
              </a:pPr>
              <a:t>‹Nr.›</a:t>
            </a:fld>
            <a:endParaRPr lang="de-DE" altLang="de-DE" dirty="0"/>
          </a:p>
        </p:txBody>
      </p:sp>
    </p:spTree>
    <p:extLst>
      <p:ext uri="{BB962C8B-B14F-4D97-AF65-F5344CB8AC3E}">
        <p14:creationId xmlns:p14="http://schemas.microsoft.com/office/powerpoint/2010/main" val="1115391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7164388" y="6453188"/>
            <a:ext cx="981075" cy="261937"/>
          </a:xfrm>
        </p:spPr>
        <p:txBody>
          <a:bodyPr/>
          <a:lstStyle>
            <a:lvl1pPr>
              <a:defRPr/>
            </a:lvl1pPr>
          </a:lstStyle>
          <a:p>
            <a:pPr>
              <a:defRPr/>
            </a:pPr>
            <a:fld id="{34956CD9-026F-4791-B460-C3EFCF85E1A6}" type="slidenum">
              <a:rPr lang="de-DE" altLang="de-DE"/>
              <a:pPr>
                <a:defRPr/>
              </a:pPr>
              <a:t>‹Nr.›</a:t>
            </a:fld>
            <a:endParaRPr lang="de-DE" altLang="de-DE" dirty="0"/>
          </a:p>
        </p:txBody>
      </p:sp>
    </p:spTree>
    <p:extLst>
      <p:ext uri="{BB962C8B-B14F-4D97-AF65-F5344CB8AC3E}">
        <p14:creationId xmlns:p14="http://schemas.microsoft.com/office/powerpoint/2010/main" val="1857054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27584" y="457200"/>
            <a:ext cx="7689354" cy="1099592"/>
          </a:xfrm>
        </p:spPr>
        <p:txBody>
          <a:bodyPr anchor="b"/>
          <a:lstStyle>
            <a:lvl1pPr>
              <a:defRPr sz="4400"/>
            </a:lvl1pPr>
          </a:lstStyle>
          <a:p>
            <a:r>
              <a:rPr lang="de-DE"/>
              <a:t>Titelmasterformat durch Klicken bearbeiten</a:t>
            </a:r>
            <a:endParaRPr lang="de-DE" dirty="0"/>
          </a:p>
        </p:txBody>
      </p:sp>
      <p:sp>
        <p:nvSpPr>
          <p:cNvPr id="3" name="Inhaltsplatzhalter 2"/>
          <p:cNvSpPr>
            <a:spLocks noGrp="1"/>
          </p:cNvSpPr>
          <p:nvPr>
            <p:ph idx="1"/>
          </p:nvPr>
        </p:nvSpPr>
        <p:spPr>
          <a:xfrm>
            <a:off x="3887788" y="1916832"/>
            <a:ext cx="4629150" cy="394421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Textplatzhalter 3"/>
          <p:cNvSpPr>
            <a:spLocks noGrp="1"/>
          </p:cNvSpPr>
          <p:nvPr>
            <p:ph type="body" sz="half" idx="2"/>
          </p:nvPr>
        </p:nvSpPr>
        <p:spPr>
          <a:xfrm>
            <a:off x="827584" y="1917614"/>
            <a:ext cx="2752229" cy="3951373"/>
          </a:xfrm>
        </p:spPr>
        <p:txBody>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Rectangle 6"/>
          <p:cNvSpPr>
            <a:spLocks noGrp="1" noChangeArrowheads="1"/>
          </p:cNvSpPr>
          <p:nvPr>
            <p:ph type="sldNum" sz="quarter" idx="10"/>
          </p:nvPr>
        </p:nvSpPr>
        <p:spPr>
          <a:xfrm>
            <a:off x="7164388" y="6453188"/>
            <a:ext cx="981075" cy="261937"/>
          </a:xfrm>
        </p:spPr>
        <p:txBody>
          <a:bodyPr/>
          <a:lstStyle>
            <a:lvl1pPr>
              <a:defRPr/>
            </a:lvl1pPr>
          </a:lstStyle>
          <a:p>
            <a:pPr>
              <a:defRPr/>
            </a:pPr>
            <a:fld id="{98FA1B7B-0A73-46CC-A32A-2B70329A47C8}" type="slidenum">
              <a:rPr lang="de-DE" altLang="de-DE"/>
              <a:pPr>
                <a:defRPr/>
              </a:pPr>
              <a:t>‹Nr.›</a:t>
            </a:fld>
            <a:endParaRPr lang="de-DE" altLang="de-DE" dirty="0"/>
          </a:p>
        </p:txBody>
      </p:sp>
    </p:spTree>
    <p:extLst>
      <p:ext uri="{BB962C8B-B14F-4D97-AF65-F5344CB8AC3E}">
        <p14:creationId xmlns:p14="http://schemas.microsoft.com/office/powerpoint/2010/main" val="1960803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Rectangle 7"/>
          <p:cNvSpPr>
            <a:spLocks noChangeArrowheads="1"/>
          </p:cNvSpPr>
          <p:nvPr userDrawn="1"/>
        </p:nvSpPr>
        <p:spPr bwMode="auto">
          <a:xfrm>
            <a:off x="0" y="0"/>
            <a:ext cx="179388" cy="6858000"/>
          </a:xfrm>
          <a:prstGeom prst="rect">
            <a:avLst/>
          </a:prstGeom>
          <a:solidFill>
            <a:srgbClr val="E2001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baseline="-25000">
                <a:solidFill>
                  <a:schemeClr val="tx1"/>
                </a:solidFill>
                <a:latin typeface="Arial" panose="020B0604020202020204" pitchFamily="34" charset="0"/>
                <a:cs typeface="Arial" panose="020B0604020202020204" pitchFamily="34" charset="0"/>
              </a:defRPr>
            </a:lvl1pPr>
            <a:lvl2pPr marL="742950" indent="-285750">
              <a:defRPr sz="2000" baseline="-25000">
                <a:solidFill>
                  <a:schemeClr val="tx1"/>
                </a:solidFill>
                <a:latin typeface="Arial" panose="020B0604020202020204" pitchFamily="34" charset="0"/>
                <a:cs typeface="Arial" panose="020B0604020202020204" pitchFamily="34" charset="0"/>
              </a:defRPr>
            </a:lvl2pPr>
            <a:lvl3pPr marL="1143000" indent="-228600">
              <a:defRPr sz="2000" baseline="-25000">
                <a:solidFill>
                  <a:schemeClr val="tx1"/>
                </a:solidFill>
                <a:latin typeface="Arial" panose="020B0604020202020204" pitchFamily="34" charset="0"/>
                <a:cs typeface="Arial" panose="020B0604020202020204" pitchFamily="34" charset="0"/>
              </a:defRPr>
            </a:lvl3pPr>
            <a:lvl4pPr marL="1600200" indent="-228600">
              <a:defRPr sz="2000" baseline="-25000">
                <a:solidFill>
                  <a:schemeClr val="tx1"/>
                </a:solidFill>
                <a:latin typeface="Arial" panose="020B0604020202020204" pitchFamily="34" charset="0"/>
                <a:cs typeface="Arial" panose="020B0604020202020204" pitchFamily="34" charset="0"/>
              </a:defRPr>
            </a:lvl4pPr>
            <a:lvl5pPr marL="2057400" indent="-228600">
              <a:defRPr sz="2000" baseline="-25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9pPr>
          </a:lstStyle>
          <a:p>
            <a:pPr eaLnBrk="1" hangingPunct="1">
              <a:defRPr/>
            </a:pPr>
            <a:endParaRPr lang="de-DE" altLang="de-DE"/>
          </a:p>
        </p:txBody>
      </p:sp>
      <p:sp>
        <p:nvSpPr>
          <p:cNvPr id="4" name="Line 8"/>
          <p:cNvSpPr>
            <a:spLocks noChangeShapeType="1"/>
          </p:cNvSpPr>
          <p:nvPr userDrawn="1"/>
        </p:nvSpPr>
        <p:spPr bwMode="auto">
          <a:xfrm flipH="1">
            <a:off x="215900" y="0"/>
            <a:ext cx="90488" cy="6858000"/>
          </a:xfrm>
          <a:prstGeom prst="line">
            <a:avLst/>
          </a:prstGeom>
          <a:noFill/>
          <a:ln w="28575">
            <a:solidFill>
              <a:srgbClr val="E2001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 name="Line 9"/>
          <p:cNvSpPr>
            <a:spLocks noChangeShapeType="1"/>
          </p:cNvSpPr>
          <p:nvPr userDrawn="1"/>
        </p:nvSpPr>
        <p:spPr bwMode="auto">
          <a:xfrm flipH="1" flipV="1">
            <a:off x="215900" y="0"/>
            <a:ext cx="107950" cy="6858000"/>
          </a:xfrm>
          <a:prstGeom prst="line">
            <a:avLst/>
          </a:prstGeom>
          <a:noFill/>
          <a:ln w="19050">
            <a:solidFill>
              <a:srgbClr val="E2001A"/>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6" name="Picture 11" descr="musikanten"/>
          <p:cNvPicPr>
            <a:picLocks noChangeAspect="1" noChangeArrowheads="1"/>
          </p:cNvPicPr>
          <p:nvPr userDrawn="1"/>
        </p:nvPicPr>
        <p:blipFill>
          <a:blip r:embed="rId2">
            <a:lum bright="-10000" contrast="24000"/>
            <a:extLst>
              <a:ext uri="{28A0092B-C50C-407E-A947-70E740481C1C}">
                <a14:useLocalDpi xmlns:a14="http://schemas.microsoft.com/office/drawing/2010/main" val="0"/>
              </a:ext>
            </a:extLst>
          </a:blip>
          <a:srcRect r="40982" b="5783"/>
          <a:stretch>
            <a:fillRect/>
          </a:stretch>
        </p:blipFill>
        <p:spPr bwMode="auto">
          <a:xfrm>
            <a:off x="7775575" y="3933825"/>
            <a:ext cx="1368425"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Gerader Verbinder 16"/>
          <p:cNvCxnSpPr>
            <a:cxnSpLocks noChangeShapeType="1"/>
          </p:cNvCxnSpPr>
          <p:nvPr userDrawn="1"/>
        </p:nvCxnSpPr>
        <p:spPr bwMode="auto">
          <a:xfrm>
            <a:off x="1079500" y="3816350"/>
            <a:ext cx="7235825" cy="0"/>
          </a:xfrm>
          <a:prstGeom prst="line">
            <a:avLst/>
          </a:prstGeom>
          <a:noFill/>
          <a:ln w="19050" algn="ctr">
            <a:solidFill>
              <a:srgbClr val="000000"/>
            </a:solidFill>
            <a:bevel/>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Rectangle 2"/>
          <p:cNvSpPr txBox="1">
            <a:spLocks noChangeArrowheads="1"/>
          </p:cNvSpPr>
          <p:nvPr userDrawn="1"/>
        </p:nvSpPr>
        <p:spPr bwMode="auto">
          <a:xfrm>
            <a:off x="1042988" y="1125538"/>
            <a:ext cx="7273925" cy="237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nchor="ctr"/>
          <a:lstStyle>
            <a:lvl1pPr algn="l" rtl="0" eaLnBrk="0" fontAlgn="base" hangingPunct="0">
              <a:lnSpc>
                <a:spcPct val="90000"/>
              </a:lnSpc>
              <a:spcBef>
                <a:spcPct val="0"/>
              </a:spcBef>
              <a:spcAft>
                <a:spcPct val="0"/>
              </a:spcAft>
              <a:defRPr sz="6700" b="1" kern="1200" spc="0" baseline="0">
                <a:solidFill>
                  <a:schemeClr val="tx1"/>
                </a:solidFill>
                <a:effectLst/>
                <a:latin typeface="+mj-lt"/>
                <a:ea typeface="+mj-ea"/>
                <a:cs typeface="+mj-cs"/>
              </a:defRPr>
            </a:lvl1pPr>
            <a:lvl2pPr algn="l" rtl="0" eaLnBrk="0" fontAlgn="base" hangingPunct="0">
              <a:lnSpc>
                <a:spcPct val="90000"/>
              </a:lnSpc>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5pPr>
            <a:lvl6pPr marL="457200" algn="l"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6pPr>
            <a:lvl7pPr marL="914400" algn="l"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7pPr>
            <a:lvl8pPr marL="1371600" algn="l"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8pPr>
            <a:lvl9pPr marL="1828800" algn="l"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9pPr>
          </a:lstStyle>
          <a:p>
            <a:pPr>
              <a:defRPr/>
            </a:pPr>
            <a:r>
              <a:rPr lang="de-DE" altLang="de-DE">
                <a:solidFill>
                  <a:srgbClr val="000000"/>
                </a:solidFill>
              </a:rPr>
              <a:t>Titelmasterformat durch Klicken bearbeiten</a:t>
            </a:r>
            <a:endParaRPr lang="de-DE" altLang="de-DE" dirty="0">
              <a:solidFill>
                <a:srgbClr val="000000"/>
              </a:solidFill>
            </a:endParaRPr>
          </a:p>
        </p:txBody>
      </p:sp>
      <p:sp>
        <p:nvSpPr>
          <p:cNvPr id="9" name="Rectangle 3"/>
          <p:cNvSpPr txBox="1">
            <a:spLocks noChangeArrowheads="1"/>
          </p:cNvSpPr>
          <p:nvPr userDrawn="1"/>
        </p:nvSpPr>
        <p:spPr bwMode="auto">
          <a:xfrm>
            <a:off x="1042988" y="4113213"/>
            <a:ext cx="7273925"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36000" bIns="36000" anchor="ctr"/>
          <a:lstStyle>
            <a:lvl1pPr marL="0" indent="0" algn="l" rtl="0" eaLnBrk="0" fontAlgn="base" hangingPunct="0">
              <a:spcBef>
                <a:spcPct val="20000"/>
              </a:spcBef>
              <a:spcAft>
                <a:spcPct val="0"/>
              </a:spcAft>
              <a:buFontTx/>
              <a:buNone/>
              <a:defRPr sz="3200" b="0" i="1" kern="1200" spc="0" baseline="0">
                <a:solidFill>
                  <a:schemeClr val="tx1"/>
                </a:solidFill>
                <a:latin typeface="+mn-lt"/>
                <a:ea typeface="+mn-ea"/>
                <a:cs typeface="+mn-cs"/>
              </a:defRPr>
            </a:lvl1pPr>
            <a:lvl2pPr marL="720725" indent="-266700" algn="l" rtl="0" eaLnBrk="0" fontAlgn="base" hangingPunct="0">
              <a:spcBef>
                <a:spcPct val="20000"/>
              </a:spcBef>
              <a:spcAft>
                <a:spcPct val="0"/>
              </a:spcAft>
              <a:buChar char="–"/>
              <a:defRPr sz="2400" kern="1200">
                <a:solidFill>
                  <a:schemeClr val="tx1"/>
                </a:solidFill>
                <a:latin typeface="+mn-lt"/>
                <a:ea typeface="+mn-ea"/>
                <a:cs typeface="+mn-cs"/>
              </a:defRPr>
            </a:lvl2pPr>
            <a:lvl3pPr marL="12319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39888"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de-DE" altLang="de-DE">
                <a:solidFill>
                  <a:srgbClr val="000000"/>
                </a:solidFill>
              </a:rPr>
              <a:t>Formatvorlage durch Klicken bearbeiten</a:t>
            </a:r>
            <a:endParaRPr lang="de-DE" altLang="de-DE" dirty="0">
              <a:solidFill>
                <a:srgbClr val="000000"/>
              </a:solidFill>
            </a:endParaRPr>
          </a:p>
        </p:txBody>
      </p:sp>
      <p:sp>
        <p:nvSpPr>
          <p:cNvPr id="10" name="Text Box 8"/>
          <p:cNvSpPr txBox="1">
            <a:spLocks noChangeArrowheads="1"/>
          </p:cNvSpPr>
          <p:nvPr userDrawn="1"/>
        </p:nvSpPr>
        <p:spPr bwMode="auto">
          <a:xfrm>
            <a:off x="0" y="6453188"/>
            <a:ext cx="9144000" cy="261937"/>
          </a:xfrm>
          <a:prstGeom prst="rect">
            <a:avLst/>
          </a:prstGeom>
          <a:solidFill>
            <a:srgbClr val="333333">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000">
            <a:spAutoFit/>
          </a:bodyPr>
          <a:lstStyle>
            <a:lvl1pPr>
              <a:defRPr sz="2000" baseline="-25000">
                <a:solidFill>
                  <a:schemeClr val="tx1"/>
                </a:solidFill>
                <a:latin typeface="Arial" panose="020B0604020202020204" pitchFamily="34" charset="0"/>
                <a:cs typeface="Arial" panose="020B0604020202020204" pitchFamily="34" charset="0"/>
              </a:defRPr>
            </a:lvl1pPr>
            <a:lvl2pPr marL="742950" indent="-285750">
              <a:defRPr sz="2000" baseline="-25000">
                <a:solidFill>
                  <a:schemeClr val="tx1"/>
                </a:solidFill>
                <a:latin typeface="Arial" panose="020B0604020202020204" pitchFamily="34" charset="0"/>
                <a:cs typeface="Arial" panose="020B0604020202020204" pitchFamily="34" charset="0"/>
              </a:defRPr>
            </a:lvl2pPr>
            <a:lvl3pPr marL="1143000" indent="-228600">
              <a:defRPr sz="2000" baseline="-25000">
                <a:solidFill>
                  <a:schemeClr val="tx1"/>
                </a:solidFill>
                <a:latin typeface="Arial" panose="020B0604020202020204" pitchFamily="34" charset="0"/>
                <a:cs typeface="Arial" panose="020B0604020202020204" pitchFamily="34" charset="0"/>
              </a:defRPr>
            </a:lvl3pPr>
            <a:lvl4pPr marL="1600200" indent="-228600">
              <a:defRPr sz="2000" baseline="-25000">
                <a:solidFill>
                  <a:schemeClr val="tx1"/>
                </a:solidFill>
                <a:latin typeface="Arial" panose="020B0604020202020204" pitchFamily="34" charset="0"/>
                <a:cs typeface="Arial" panose="020B0604020202020204" pitchFamily="34" charset="0"/>
              </a:defRPr>
            </a:lvl4pPr>
            <a:lvl5pPr marL="2057400" indent="-228600">
              <a:defRPr sz="2000" baseline="-25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r>
              <a:rPr lang="de-DE" altLang="de-DE" sz="1100" baseline="0" dirty="0">
                <a:solidFill>
                  <a:srgbClr val="F8F8F8"/>
                </a:solidFill>
              </a:rPr>
              <a:t>Freie Hansestadt Bremen · Die Senatorin für Kinder und Bildung · Rembertiring 8-12 · 28195 Bremen</a:t>
            </a:r>
          </a:p>
        </p:txBody>
      </p:sp>
    </p:spTree>
    <p:extLst>
      <p:ext uri="{BB962C8B-B14F-4D97-AF65-F5344CB8AC3E}">
        <p14:creationId xmlns:p14="http://schemas.microsoft.com/office/powerpoint/2010/main" val="100240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971600" y="1772816"/>
            <a:ext cx="7726313" cy="4453358"/>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2"/>
          <p:cNvSpPr>
            <a:spLocks noGrp="1" noChangeArrowheads="1"/>
          </p:cNvSpPr>
          <p:nvPr>
            <p:ph type="title"/>
          </p:nvPr>
        </p:nvSpPr>
        <p:spPr bwMode="auto">
          <a:xfrm>
            <a:off x="971600" y="404664"/>
            <a:ext cx="7703268" cy="10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defRPr/>
            </a:lvl1pPr>
          </a:lstStyle>
          <a:p>
            <a:pPr lvl="0"/>
            <a:r>
              <a:rPr lang="de-DE" altLang="de-DE" dirty="0"/>
              <a:t>Titel </a:t>
            </a:r>
            <a:br>
              <a:rPr lang="de-DE" altLang="de-DE" dirty="0"/>
            </a:br>
            <a:r>
              <a:rPr lang="de-DE" altLang="de-DE" dirty="0"/>
              <a:t>bearbeiten</a:t>
            </a:r>
          </a:p>
        </p:txBody>
      </p:sp>
      <p:sp>
        <p:nvSpPr>
          <p:cNvPr id="4" name="Rectangle 9"/>
          <p:cNvSpPr>
            <a:spLocks noGrp="1" noChangeArrowheads="1"/>
          </p:cNvSpPr>
          <p:nvPr>
            <p:ph type="sldNum" sz="quarter" idx="10"/>
          </p:nvPr>
        </p:nvSpPr>
        <p:spPr>
          <a:ln/>
        </p:spPr>
        <p:txBody>
          <a:bodyPr/>
          <a:lstStyle>
            <a:lvl1pPr>
              <a:defRPr/>
            </a:lvl1pPr>
          </a:lstStyle>
          <a:p>
            <a:pPr>
              <a:defRPr/>
            </a:pPr>
            <a:fld id="{731DCF0E-ED5F-4CB6-9427-81E15617A9BD}" type="slidenum">
              <a:rPr lang="de-DE" altLang="de-DE"/>
              <a:pPr>
                <a:defRPr/>
              </a:pPr>
              <a:t>‹Nr.›</a:t>
            </a:fld>
            <a:endParaRPr lang="de-DE" altLang="de-DE" dirty="0"/>
          </a:p>
        </p:txBody>
      </p:sp>
    </p:spTree>
    <p:extLst>
      <p:ext uri="{BB962C8B-B14F-4D97-AF65-F5344CB8AC3E}">
        <p14:creationId xmlns:p14="http://schemas.microsoft.com/office/powerpoint/2010/main" val="3711575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5576" y="1709738"/>
            <a:ext cx="6912768" cy="2852737"/>
          </a:xfrm>
          <a:prstGeom prst="rect">
            <a:avLst/>
          </a:prstGeo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755576" y="4797152"/>
            <a:ext cx="6912768" cy="1292498"/>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Rectangle 9"/>
          <p:cNvSpPr>
            <a:spLocks noGrp="1" noChangeArrowheads="1"/>
          </p:cNvSpPr>
          <p:nvPr>
            <p:ph type="sldNum" sz="quarter" idx="10"/>
          </p:nvPr>
        </p:nvSpPr>
        <p:spPr>
          <a:ln/>
        </p:spPr>
        <p:txBody>
          <a:bodyPr/>
          <a:lstStyle>
            <a:lvl1pPr>
              <a:defRPr/>
            </a:lvl1pPr>
          </a:lstStyle>
          <a:p>
            <a:pPr>
              <a:defRPr/>
            </a:pPr>
            <a:fld id="{A351011D-F176-4723-A538-886EC50F1305}" type="slidenum">
              <a:rPr lang="de-DE" altLang="de-DE"/>
              <a:pPr>
                <a:defRPr/>
              </a:pPr>
              <a:t>‹Nr.›</a:t>
            </a:fld>
            <a:endParaRPr lang="de-DE" altLang="de-DE" dirty="0"/>
          </a:p>
        </p:txBody>
      </p:sp>
    </p:spTree>
    <p:extLst>
      <p:ext uri="{BB962C8B-B14F-4D97-AF65-F5344CB8AC3E}">
        <p14:creationId xmlns:p14="http://schemas.microsoft.com/office/powerpoint/2010/main" val="130360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8"/>
          <p:cNvSpPr txBox="1">
            <a:spLocks noChangeArrowheads="1"/>
          </p:cNvSpPr>
          <p:nvPr userDrawn="1"/>
        </p:nvSpPr>
        <p:spPr bwMode="auto">
          <a:xfrm>
            <a:off x="0" y="6453188"/>
            <a:ext cx="9144000" cy="261937"/>
          </a:xfrm>
          <a:prstGeom prst="rect">
            <a:avLst/>
          </a:prstGeom>
          <a:solidFill>
            <a:srgbClr val="333333">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000">
            <a:spAutoFit/>
          </a:bodyPr>
          <a:lstStyle>
            <a:lvl1pPr>
              <a:defRPr sz="2000" baseline="-25000">
                <a:solidFill>
                  <a:schemeClr val="tx1"/>
                </a:solidFill>
                <a:latin typeface="Arial" panose="020B0604020202020204" pitchFamily="34" charset="0"/>
                <a:cs typeface="Arial" panose="020B0604020202020204" pitchFamily="34" charset="0"/>
              </a:defRPr>
            </a:lvl1pPr>
            <a:lvl2pPr marL="742950" indent="-285750">
              <a:defRPr sz="2000" baseline="-25000">
                <a:solidFill>
                  <a:schemeClr val="tx1"/>
                </a:solidFill>
                <a:latin typeface="Arial" panose="020B0604020202020204" pitchFamily="34" charset="0"/>
                <a:cs typeface="Arial" panose="020B0604020202020204" pitchFamily="34" charset="0"/>
              </a:defRPr>
            </a:lvl2pPr>
            <a:lvl3pPr marL="1143000" indent="-228600">
              <a:defRPr sz="2000" baseline="-25000">
                <a:solidFill>
                  <a:schemeClr val="tx1"/>
                </a:solidFill>
                <a:latin typeface="Arial" panose="020B0604020202020204" pitchFamily="34" charset="0"/>
                <a:cs typeface="Arial" panose="020B0604020202020204" pitchFamily="34" charset="0"/>
              </a:defRPr>
            </a:lvl3pPr>
            <a:lvl4pPr marL="1600200" indent="-228600">
              <a:defRPr sz="2000" baseline="-25000">
                <a:solidFill>
                  <a:schemeClr val="tx1"/>
                </a:solidFill>
                <a:latin typeface="Arial" panose="020B0604020202020204" pitchFamily="34" charset="0"/>
                <a:cs typeface="Arial" panose="020B0604020202020204" pitchFamily="34" charset="0"/>
              </a:defRPr>
            </a:lvl4pPr>
            <a:lvl5pPr marL="2057400" indent="-228600">
              <a:defRPr sz="2000" baseline="-25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r>
              <a:rPr lang="de-DE" altLang="de-DE" sz="1100" baseline="0" dirty="0">
                <a:solidFill>
                  <a:schemeClr val="bg1"/>
                </a:solidFill>
              </a:rPr>
              <a:t>Freie Hansestadt Bremen · Die Senatorin für Kinder und Bildung · Rembertiring 8-12 · 28195 Bremen</a:t>
            </a:r>
          </a:p>
        </p:txBody>
      </p:sp>
      <p:sp>
        <p:nvSpPr>
          <p:cNvPr id="1027" name="Line 14"/>
          <p:cNvSpPr>
            <a:spLocks noChangeShapeType="1"/>
          </p:cNvSpPr>
          <p:nvPr userDrawn="1"/>
        </p:nvSpPr>
        <p:spPr bwMode="auto">
          <a:xfrm flipH="1">
            <a:off x="215900" y="0"/>
            <a:ext cx="90488" cy="6858000"/>
          </a:xfrm>
          <a:prstGeom prst="line">
            <a:avLst/>
          </a:prstGeom>
          <a:noFill/>
          <a:ln w="28575">
            <a:solidFill>
              <a:srgbClr val="E2001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28" name="Rectangle 2"/>
          <p:cNvSpPr>
            <a:spLocks noGrp="1" noChangeArrowheads="1"/>
          </p:cNvSpPr>
          <p:nvPr>
            <p:ph type="title"/>
          </p:nvPr>
        </p:nvSpPr>
        <p:spPr bwMode="auto">
          <a:xfrm>
            <a:off x="971550" y="404813"/>
            <a:ext cx="7702550" cy="10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Titel </a:t>
            </a:r>
            <a:br>
              <a:rPr lang="de-DE" altLang="de-DE"/>
            </a:br>
            <a:r>
              <a:rPr lang="de-DE" altLang="de-DE"/>
              <a:t>bearbeiten</a:t>
            </a:r>
          </a:p>
        </p:txBody>
      </p:sp>
      <p:sp>
        <p:nvSpPr>
          <p:cNvPr id="1029" name="Rectangle 3"/>
          <p:cNvSpPr>
            <a:spLocks noGrp="1" noChangeArrowheads="1"/>
          </p:cNvSpPr>
          <p:nvPr>
            <p:ph type="body" idx="1"/>
          </p:nvPr>
        </p:nvSpPr>
        <p:spPr bwMode="auto">
          <a:xfrm>
            <a:off x="971550" y="1773238"/>
            <a:ext cx="7704138" cy="4452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30" name="Rectangle 7"/>
          <p:cNvSpPr>
            <a:spLocks noChangeArrowheads="1"/>
          </p:cNvSpPr>
          <p:nvPr userDrawn="1"/>
        </p:nvSpPr>
        <p:spPr bwMode="auto">
          <a:xfrm>
            <a:off x="0" y="0"/>
            <a:ext cx="179388" cy="6858000"/>
          </a:xfrm>
          <a:prstGeom prst="rect">
            <a:avLst/>
          </a:prstGeom>
          <a:solidFill>
            <a:srgbClr val="E2001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baseline="-25000">
                <a:solidFill>
                  <a:schemeClr val="tx1"/>
                </a:solidFill>
                <a:latin typeface="Arial" panose="020B0604020202020204" pitchFamily="34" charset="0"/>
                <a:cs typeface="Arial" panose="020B0604020202020204" pitchFamily="34" charset="0"/>
              </a:defRPr>
            </a:lvl1pPr>
            <a:lvl2pPr marL="742950" indent="-285750">
              <a:defRPr sz="2000" baseline="-25000">
                <a:solidFill>
                  <a:schemeClr val="tx1"/>
                </a:solidFill>
                <a:latin typeface="Arial" panose="020B0604020202020204" pitchFamily="34" charset="0"/>
                <a:cs typeface="Arial" panose="020B0604020202020204" pitchFamily="34" charset="0"/>
              </a:defRPr>
            </a:lvl2pPr>
            <a:lvl3pPr marL="1143000" indent="-228600">
              <a:defRPr sz="2000" baseline="-25000">
                <a:solidFill>
                  <a:schemeClr val="tx1"/>
                </a:solidFill>
                <a:latin typeface="Arial" panose="020B0604020202020204" pitchFamily="34" charset="0"/>
                <a:cs typeface="Arial" panose="020B0604020202020204" pitchFamily="34" charset="0"/>
              </a:defRPr>
            </a:lvl3pPr>
            <a:lvl4pPr marL="1600200" indent="-228600">
              <a:defRPr sz="2000" baseline="-25000">
                <a:solidFill>
                  <a:schemeClr val="tx1"/>
                </a:solidFill>
                <a:latin typeface="Arial" panose="020B0604020202020204" pitchFamily="34" charset="0"/>
                <a:cs typeface="Arial" panose="020B0604020202020204" pitchFamily="34" charset="0"/>
              </a:defRPr>
            </a:lvl4pPr>
            <a:lvl5pPr marL="2057400" indent="-228600">
              <a:defRPr sz="2000" baseline="-25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9pPr>
          </a:lstStyle>
          <a:p>
            <a:pPr eaLnBrk="1" hangingPunct="1">
              <a:defRPr/>
            </a:pPr>
            <a:endParaRPr lang="de-DE" altLang="de-DE"/>
          </a:p>
        </p:txBody>
      </p:sp>
      <p:pic>
        <p:nvPicPr>
          <p:cNvPr id="1031" name="Picture 9" descr="schluessel-rot"/>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8024813" y="5360988"/>
            <a:ext cx="962025"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15"/>
          <p:cNvSpPr>
            <a:spLocks noChangeShapeType="1"/>
          </p:cNvSpPr>
          <p:nvPr userDrawn="1"/>
        </p:nvSpPr>
        <p:spPr bwMode="auto">
          <a:xfrm flipH="1" flipV="1">
            <a:off x="215900" y="0"/>
            <a:ext cx="107950" cy="6858000"/>
          </a:xfrm>
          <a:prstGeom prst="line">
            <a:avLst/>
          </a:prstGeom>
          <a:noFill/>
          <a:ln w="19050">
            <a:solidFill>
              <a:srgbClr val="E2001A"/>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 name="Rectangle 9"/>
          <p:cNvSpPr>
            <a:spLocks noGrp="1" noChangeArrowheads="1"/>
          </p:cNvSpPr>
          <p:nvPr>
            <p:ph type="sldNum" sz="quarter" idx="4"/>
          </p:nvPr>
        </p:nvSpPr>
        <p:spPr bwMode="auto">
          <a:xfrm>
            <a:off x="7451725" y="6453188"/>
            <a:ext cx="981075" cy="26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100" baseline="0">
                <a:solidFill>
                  <a:schemeClr val="bg1"/>
                </a:solidFill>
              </a:defRPr>
            </a:lvl1pPr>
          </a:lstStyle>
          <a:p>
            <a:pPr>
              <a:defRPr/>
            </a:pPr>
            <a:fld id="{8545DB23-436E-4F0E-BE14-6D331BC50F50}" type="slidenum">
              <a:rPr lang="de-DE" altLang="de-DE"/>
              <a:pPr>
                <a:defRPr/>
              </a:pPr>
              <a:t>‹Nr.›</a:t>
            </a:fld>
            <a:endParaRPr lang="de-DE" altLang="de-DE" dirty="0"/>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Lst>
  <p:txStyles>
    <p:titleStyle>
      <a:lvl1pPr algn="l" rtl="0" eaLnBrk="1" fontAlgn="base" hangingPunct="1">
        <a:lnSpc>
          <a:spcPct val="90000"/>
        </a:lnSpc>
        <a:spcBef>
          <a:spcPct val="0"/>
        </a:spcBef>
        <a:spcAft>
          <a:spcPct val="0"/>
        </a:spcAft>
        <a:defRPr sz="4400" b="1" kern="1200">
          <a:solidFill>
            <a:schemeClr val="tx2"/>
          </a:solidFill>
          <a:latin typeface="+mj-lt"/>
          <a:ea typeface="+mj-ea"/>
          <a:cs typeface="+mj-cs"/>
        </a:defRPr>
      </a:lvl1pPr>
      <a:lvl2pPr algn="l" rtl="0" eaLnBrk="1" fontAlgn="base" hangingPunct="1">
        <a:lnSpc>
          <a:spcPct val="90000"/>
        </a:lnSpc>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2pPr>
      <a:lvl3pPr algn="l" rtl="0" eaLnBrk="1" fontAlgn="base" hangingPunct="1">
        <a:lnSpc>
          <a:spcPct val="90000"/>
        </a:lnSpc>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3pPr>
      <a:lvl4pPr algn="l" rtl="0" eaLnBrk="1" fontAlgn="base" hangingPunct="1">
        <a:lnSpc>
          <a:spcPct val="90000"/>
        </a:lnSpc>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4pPr>
      <a:lvl5pPr algn="l" rtl="0" eaLnBrk="1" fontAlgn="base" hangingPunct="1">
        <a:lnSpc>
          <a:spcPct val="90000"/>
        </a:lnSpc>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5pPr>
      <a:lvl6pPr marL="457200" algn="l" rtl="0" eaLnBrk="1" fontAlgn="base" hangingPunct="1">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6pPr>
      <a:lvl7pPr marL="914400" algn="l" rtl="0" eaLnBrk="1" fontAlgn="base" hangingPunct="1">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7pPr>
      <a:lvl8pPr marL="1371600" algn="l" rtl="0" eaLnBrk="1" fontAlgn="base" hangingPunct="1">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8pPr>
      <a:lvl9pPr marL="1828800" algn="l" rtl="0" eaLnBrk="1" fontAlgn="base" hangingPunct="1">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9pPr>
    </p:titleStyle>
    <p:bodyStyle>
      <a:lvl1pPr marL="268288" indent="-268288" algn="l" rtl="0" eaLnBrk="1" fontAlgn="base" hangingPunct="1">
        <a:spcBef>
          <a:spcPct val="20000"/>
        </a:spcBef>
        <a:spcAft>
          <a:spcPct val="0"/>
        </a:spcAft>
        <a:buChar char="•"/>
        <a:defRPr sz="2800" kern="1200">
          <a:solidFill>
            <a:schemeClr val="tx1"/>
          </a:solidFill>
          <a:latin typeface="+mn-lt"/>
          <a:ea typeface="+mn-ea"/>
          <a:cs typeface="+mn-cs"/>
        </a:defRPr>
      </a:lvl1pPr>
      <a:lvl2pPr marL="720725" indent="-266700" algn="l" rtl="0" eaLnBrk="1" fontAlgn="base" hangingPunct="1">
        <a:spcBef>
          <a:spcPct val="20000"/>
        </a:spcBef>
        <a:spcAft>
          <a:spcPct val="0"/>
        </a:spcAft>
        <a:buChar char="–"/>
        <a:defRPr sz="2400" kern="1200">
          <a:solidFill>
            <a:schemeClr val="tx1"/>
          </a:solidFill>
          <a:latin typeface="+mn-lt"/>
          <a:ea typeface="+mn-ea"/>
          <a:cs typeface="+mn-cs"/>
        </a:defRPr>
      </a:lvl2pPr>
      <a:lvl3pPr marL="12319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39888"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ext Box 8"/>
          <p:cNvSpPr txBox="1">
            <a:spLocks noChangeArrowheads="1"/>
          </p:cNvSpPr>
          <p:nvPr userDrawn="1"/>
        </p:nvSpPr>
        <p:spPr bwMode="auto">
          <a:xfrm>
            <a:off x="0" y="6453188"/>
            <a:ext cx="9144000" cy="261937"/>
          </a:xfrm>
          <a:prstGeom prst="rect">
            <a:avLst/>
          </a:prstGeom>
          <a:solidFill>
            <a:srgbClr val="333333">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000">
            <a:spAutoFit/>
          </a:bodyPr>
          <a:lstStyle>
            <a:lvl1pPr>
              <a:defRPr sz="2000" baseline="-25000">
                <a:solidFill>
                  <a:schemeClr val="tx1"/>
                </a:solidFill>
                <a:latin typeface="Arial" panose="020B0604020202020204" pitchFamily="34" charset="0"/>
                <a:cs typeface="Arial" panose="020B0604020202020204" pitchFamily="34" charset="0"/>
              </a:defRPr>
            </a:lvl1pPr>
            <a:lvl2pPr marL="742950" indent="-285750">
              <a:defRPr sz="2000" baseline="-25000">
                <a:solidFill>
                  <a:schemeClr val="tx1"/>
                </a:solidFill>
                <a:latin typeface="Arial" panose="020B0604020202020204" pitchFamily="34" charset="0"/>
                <a:cs typeface="Arial" panose="020B0604020202020204" pitchFamily="34" charset="0"/>
              </a:defRPr>
            </a:lvl2pPr>
            <a:lvl3pPr marL="1143000" indent="-228600">
              <a:defRPr sz="2000" baseline="-25000">
                <a:solidFill>
                  <a:schemeClr val="tx1"/>
                </a:solidFill>
                <a:latin typeface="Arial" panose="020B0604020202020204" pitchFamily="34" charset="0"/>
                <a:cs typeface="Arial" panose="020B0604020202020204" pitchFamily="34" charset="0"/>
              </a:defRPr>
            </a:lvl3pPr>
            <a:lvl4pPr marL="1600200" indent="-228600">
              <a:defRPr sz="2000" baseline="-25000">
                <a:solidFill>
                  <a:schemeClr val="tx1"/>
                </a:solidFill>
                <a:latin typeface="Arial" panose="020B0604020202020204" pitchFamily="34" charset="0"/>
                <a:cs typeface="Arial" panose="020B0604020202020204" pitchFamily="34" charset="0"/>
              </a:defRPr>
            </a:lvl4pPr>
            <a:lvl5pPr marL="2057400" indent="-228600">
              <a:defRPr sz="2000" baseline="-25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r>
              <a:rPr lang="de-DE" altLang="de-DE" sz="1100" baseline="0" dirty="0">
                <a:solidFill>
                  <a:srgbClr val="F8F8F8"/>
                </a:solidFill>
              </a:rPr>
              <a:t>Freie Hansestadt Bremen · Die Senatorin für Kinder und Bildung · Rembertiring 8-12 · 28195 Bremen</a:t>
            </a:r>
          </a:p>
        </p:txBody>
      </p:sp>
      <p:pic>
        <p:nvPicPr>
          <p:cNvPr id="2051" name="Picture 11" descr="musikanten"/>
          <p:cNvPicPr>
            <a:picLocks noChangeAspect="1" noChangeArrowheads="1"/>
          </p:cNvPicPr>
          <p:nvPr userDrawn="1"/>
        </p:nvPicPr>
        <p:blipFill>
          <a:blip r:embed="rId9">
            <a:lum bright="-10000" contrast="24000"/>
            <a:extLst>
              <a:ext uri="{28A0092B-C50C-407E-A947-70E740481C1C}">
                <a14:useLocalDpi xmlns:a14="http://schemas.microsoft.com/office/drawing/2010/main" val="0"/>
              </a:ext>
            </a:extLst>
          </a:blip>
          <a:srcRect r="40982" b="5783"/>
          <a:stretch>
            <a:fillRect/>
          </a:stretch>
        </p:blipFill>
        <p:spPr bwMode="auto">
          <a:xfrm>
            <a:off x="7775575" y="3933825"/>
            <a:ext cx="1368425"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Line 2"/>
          <p:cNvSpPr>
            <a:spLocks noChangeShapeType="1"/>
          </p:cNvSpPr>
          <p:nvPr userDrawn="1"/>
        </p:nvSpPr>
        <p:spPr bwMode="auto">
          <a:xfrm flipH="1">
            <a:off x="215900" y="0"/>
            <a:ext cx="90488" cy="6858000"/>
          </a:xfrm>
          <a:prstGeom prst="line">
            <a:avLst/>
          </a:prstGeom>
          <a:noFill/>
          <a:ln w="28575">
            <a:solidFill>
              <a:srgbClr val="E2001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055" name="Rectangle 5"/>
          <p:cNvSpPr>
            <a:spLocks noChangeArrowheads="1"/>
          </p:cNvSpPr>
          <p:nvPr userDrawn="1"/>
        </p:nvSpPr>
        <p:spPr bwMode="auto">
          <a:xfrm>
            <a:off x="0" y="0"/>
            <a:ext cx="179388" cy="6858000"/>
          </a:xfrm>
          <a:prstGeom prst="rect">
            <a:avLst/>
          </a:prstGeom>
          <a:solidFill>
            <a:srgbClr val="E2001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baseline="-25000">
                <a:solidFill>
                  <a:schemeClr val="tx1"/>
                </a:solidFill>
                <a:latin typeface="Arial" panose="020B0604020202020204" pitchFamily="34" charset="0"/>
                <a:cs typeface="Arial" panose="020B0604020202020204" pitchFamily="34" charset="0"/>
              </a:defRPr>
            </a:lvl1pPr>
            <a:lvl2pPr marL="742950" indent="-285750">
              <a:defRPr sz="2000" baseline="-25000">
                <a:solidFill>
                  <a:schemeClr val="tx1"/>
                </a:solidFill>
                <a:latin typeface="Arial" panose="020B0604020202020204" pitchFamily="34" charset="0"/>
                <a:cs typeface="Arial" panose="020B0604020202020204" pitchFamily="34" charset="0"/>
              </a:defRPr>
            </a:lvl2pPr>
            <a:lvl3pPr marL="1143000" indent="-228600">
              <a:defRPr sz="2000" baseline="-25000">
                <a:solidFill>
                  <a:schemeClr val="tx1"/>
                </a:solidFill>
                <a:latin typeface="Arial" panose="020B0604020202020204" pitchFamily="34" charset="0"/>
                <a:cs typeface="Arial" panose="020B0604020202020204" pitchFamily="34" charset="0"/>
              </a:defRPr>
            </a:lvl3pPr>
            <a:lvl4pPr marL="1600200" indent="-228600">
              <a:defRPr sz="2000" baseline="-25000">
                <a:solidFill>
                  <a:schemeClr val="tx1"/>
                </a:solidFill>
                <a:latin typeface="Arial" panose="020B0604020202020204" pitchFamily="34" charset="0"/>
                <a:cs typeface="Arial" panose="020B0604020202020204" pitchFamily="34" charset="0"/>
              </a:defRPr>
            </a:lvl4pPr>
            <a:lvl5pPr marL="2057400" indent="-228600">
              <a:defRPr sz="2000" baseline="-25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aseline="-25000">
                <a:solidFill>
                  <a:schemeClr val="tx1"/>
                </a:solidFill>
                <a:latin typeface="Arial" panose="020B0604020202020204" pitchFamily="34" charset="0"/>
                <a:cs typeface="Arial" panose="020B0604020202020204" pitchFamily="34" charset="0"/>
              </a:defRPr>
            </a:lvl9pPr>
          </a:lstStyle>
          <a:p>
            <a:pPr eaLnBrk="1" hangingPunct="1">
              <a:defRPr/>
            </a:pPr>
            <a:endParaRPr lang="de-DE" altLang="de-DE"/>
          </a:p>
        </p:txBody>
      </p:sp>
      <p:sp>
        <p:nvSpPr>
          <p:cNvPr id="17417" name="Rectangle 9"/>
          <p:cNvSpPr>
            <a:spLocks noGrp="1" noChangeArrowheads="1"/>
          </p:cNvSpPr>
          <p:nvPr>
            <p:ph type="sldNum" sz="quarter" idx="4"/>
          </p:nvPr>
        </p:nvSpPr>
        <p:spPr bwMode="auto">
          <a:xfrm>
            <a:off x="7451725" y="6453188"/>
            <a:ext cx="981075" cy="26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100" baseline="0">
                <a:solidFill>
                  <a:schemeClr val="bg1"/>
                </a:solidFill>
              </a:defRPr>
            </a:lvl1pPr>
          </a:lstStyle>
          <a:p>
            <a:pPr>
              <a:defRPr/>
            </a:pPr>
            <a:fld id="{C18CDEB5-6F62-4787-8FB1-322B661DC840}" type="slidenum">
              <a:rPr lang="de-DE" altLang="de-DE"/>
              <a:pPr>
                <a:defRPr/>
              </a:pPr>
              <a:t>‹Nr.›</a:t>
            </a:fld>
            <a:endParaRPr lang="de-DE" altLang="de-DE" dirty="0"/>
          </a:p>
        </p:txBody>
      </p:sp>
      <p:sp>
        <p:nvSpPr>
          <p:cNvPr id="2" name="Line 10"/>
          <p:cNvSpPr>
            <a:spLocks noChangeShapeType="1"/>
          </p:cNvSpPr>
          <p:nvPr userDrawn="1"/>
        </p:nvSpPr>
        <p:spPr bwMode="auto">
          <a:xfrm flipH="1" flipV="1">
            <a:off x="215900" y="0"/>
            <a:ext cx="107950" cy="6858000"/>
          </a:xfrm>
          <a:prstGeom prst="line">
            <a:avLst/>
          </a:prstGeom>
          <a:noFill/>
          <a:ln w="19050">
            <a:solidFill>
              <a:srgbClr val="E2001A"/>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056" name="Rectangle 2"/>
          <p:cNvSpPr>
            <a:spLocks noGrp="1" noChangeArrowheads="1"/>
          </p:cNvSpPr>
          <p:nvPr>
            <p:ph type="title"/>
          </p:nvPr>
        </p:nvSpPr>
        <p:spPr bwMode="auto">
          <a:xfrm>
            <a:off x="971550" y="404813"/>
            <a:ext cx="7702550" cy="10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Titel </a:t>
            </a:r>
            <a:br>
              <a:rPr lang="de-DE" altLang="de-DE"/>
            </a:br>
            <a:r>
              <a:rPr lang="de-DE" altLang="de-DE"/>
              <a:t>bearbeiten</a:t>
            </a:r>
          </a:p>
        </p:txBody>
      </p:sp>
      <p:sp>
        <p:nvSpPr>
          <p:cNvPr id="2057" name="Rectangle 3"/>
          <p:cNvSpPr>
            <a:spLocks noGrp="1" noChangeArrowheads="1"/>
          </p:cNvSpPr>
          <p:nvPr>
            <p:ph type="body" idx="1"/>
          </p:nvPr>
        </p:nvSpPr>
        <p:spPr bwMode="auto">
          <a:xfrm>
            <a:off x="971550" y="1773238"/>
            <a:ext cx="7704138" cy="4452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Tree>
  </p:cSld>
  <p:clrMap bg1="lt1" tx1="dk1" bg2="lt2" tx2="dk2" accent1="accent1" accent2="accent2" accent3="accent3" accent4="accent4" accent5="accent5" accent6="accent6" hlink="hlink" folHlink="folHlink"/>
  <p:sldLayoutIdLst>
    <p:sldLayoutId id="2147483772" r:id="rId1"/>
    <p:sldLayoutId id="2147483760" r:id="rId2"/>
    <p:sldLayoutId id="2147483761" r:id="rId3"/>
    <p:sldLayoutId id="2147483762" r:id="rId4"/>
    <p:sldLayoutId id="2147483763" r:id="rId5"/>
    <p:sldLayoutId id="2147483764" r:id="rId6"/>
    <p:sldLayoutId id="2147483765" r:id="rId7"/>
  </p:sldLayoutIdLst>
  <p:txStyles>
    <p:titleStyle>
      <a:lvl1pPr algn="l" rtl="0" eaLnBrk="0" fontAlgn="base" hangingPunct="0">
        <a:lnSpc>
          <a:spcPct val="90000"/>
        </a:lnSpc>
        <a:spcBef>
          <a:spcPct val="0"/>
        </a:spcBef>
        <a:spcAft>
          <a:spcPct val="0"/>
        </a:spcAft>
        <a:defRPr sz="4400" b="1" kern="1200">
          <a:solidFill>
            <a:schemeClr val="tx2"/>
          </a:solidFill>
          <a:latin typeface="+mj-lt"/>
          <a:ea typeface="+mj-ea"/>
          <a:cs typeface="+mj-cs"/>
        </a:defRPr>
      </a:lvl1pPr>
      <a:lvl2pPr algn="l" rtl="0" eaLnBrk="0" fontAlgn="base" hangingPunct="0">
        <a:lnSpc>
          <a:spcPct val="90000"/>
        </a:lnSpc>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5pPr>
      <a:lvl6pPr marL="457200" algn="l"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6pPr>
      <a:lvl7pPr marL="914400" algn="l"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7pPr>
      <a:lvl8pPr marL="1371600" algn="l"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8pPr>
      <a:lvl9pPr marL="1828800" algn="l"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9pPr>
    </p:titleStyle>
    <p:bodyStyle>
      <a:lvl1pPr marL="268288" indent="-268288" algn="l" rtl="0" eaLnBrk="0" fontAlgn="base" hangingPunct="0">
        <a:spcBef>
          <a:spcPct val="20000"/>
        </a:spcBef>
        <a:spcAft>
          <a:spcPct val="0"/>
        </a:spcAft>
        <a:buChar char="•"/>
        <a:defRPr sz="2800" kern="1200">
          <a:solidFill>
            <a:schemeClr val="tx1"/>
          </a:solidFill>
          <a:latin typeface="+mn-lt"/>
          <a:ea typeface="+mn-ea"/>
          <a:cs typeface="+mn-cs"/>
        </a:defRPr>
      </a:lvl1pPr>
      <a:lvl2pPr marL="720725" indent="-266700" algn="l" rtl="0" eaLnBrk="0" fontAlgn="base" hangingPunct="0">
        <a:spcBef>
          <a:spcPct val="20000"/>
        </a:spcBef>
        <a:spcAft>
          <a:spcPct val="0"/>
        </a:spcAft>
        <a:buChar char="–"/>
        <a:defRPr sz="2400" kern="1200">
          <a:solidFill>
            <a:schemeClr val="tx1"/>
          </a:solidFill>
          <a:latin typeface="+mn-lt"/>
          <a:ea typeface="+mn-ea"/>
          <a:cs typeface="+mn-cs"/>
        </a:defRPr>
      </a:lvl2pPr>
      <a:lvl3pPr marL="12319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39888"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hyperlink" Target="http://www.statistik-bremen.de/soev/indexhelp.htm" TargetMode="Externa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16.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customXml" Target="../ink/ink18.xml"/><Relationship Id="rId2" Type="http://schemas.openxmlformats.org/officeDocument/2006/relationships/customXml" Target="../ink/ink17.xml"/><Relationship Id="rId1" Type="http://schemas.openxmlformats.org/officeDocument/2006/relationships/slideLayout" Target="../slideLayouts/slideLayout10.xml"/><Relationship Id="rId6" Type="http://schemas.openxmlformats.org/officeDocument/2006/relationships/image" Target="../media/image50.png"/><Relationship Id="rId5" Type="http://schemas.openxmlformats.org/officeDocument/2006/relationships/customXml" Target="../ink/ink19.xml"/><Relationship Id="rId4" Type="http://schemas.openxmlformats.org/officeDocument/2006/relationships/image" Target="../media/image4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customXml" Target="../ink/ink21.xml"/><Relationship Id="rId2" Type="http://schemas.openxmlformats.org/officeDocument/2006/relationships/customXml" Target="../ink/ink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8" Type="http://schemas.openxmlformats.org/officeDocument/2006/relationships/image" Target="../media/image80.png"/><Relationship Id="rId13" Type="http://schemas.openxmlformats.org/officeDocument/2006/relationships/customXml" Target="../ink/ink28.xml"/><Relationship Id="rId3" Type="http://schemas.openxmlformats.org/officeDocument/2006/relationships/customXml" Target="../ink/ink23.xml"/><Relationship Id="rId7" Type="http://schemas.openxmlformats.org/officeDocument/2006/relationships/customXml" Target="../ink/ink25.xml"/><Relationship Id="rId12" Type="http://schemas.openxmlformats.org/officeDocument/2006/relationships/image" Target="../media/image100.png"/><Relationship Id="rId2" Type="http://schemas.openxmlformats.org/officeDocument/2006/relationships/customXml" Target="../ink/ink22.xml"/><Relationship Id="rId1" Type="http://schemas.openxmlformats.org/officeDocument/2006/relationships/slideLayout" Target="../slideLayouts/slideLayout10.xml"/><Relationship Id="rId6" Type="http://schemas.openxmlformats.org/officeDocument/2006/relationships/image" Target="../media/image70.png"/><Relationship Id="rId11" Type="http://schemas.openxmlformats.org/officeDocument/2006/relationships/customXml" Target="../ink/ink27.xml"/><Relationship Id="rId5" Type="http://schemas.openxmlformats.org/officeDocument/2006/relationships/customXml" Target="../ink/ink24.xml"/><Relationship Id="rId10" Type="http://schemas.openxmlformats.org/officeDocument/2006/relationships/image" Target="../media/image90.png"/><Relationship Id="rId4" Type="http://schemas.openxmlformats.org/officeDocument/2006/relationships/image" Target="../media/image60.png"/><Relationship Id="rId9" Type="http://schemas.openxmlformats.org/officeDocument/2006/relationships/customXml" Target="../ink/ink26.xml"/><Relationship Id="rId14" Type="http://schemas.openxmlformats.org/officeDocument/2006/relationships/image" Target="../media/image110.png"/></Relationships>
</file>

<file path=ppt/slides/_rels/slide22.xml.rels><?xml version="1.0" encoding="UTF-8" standalone="yes"?>
<Relationships xmlns="http://schemas.openxmlformats.org/package/2006/relationships"><Relationship Id="rId2" Type="http://schemas.openxmlformats.org/officeDocument/2006/relationships/customXml" Target="../ink/ink29.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customXml" Target="../ink/ink1.xml"/><Relationship Id="rId1" Type="http://schemas.openxmlformats.org/officeDocument/2006/relationships/slideLayout" Target="../slideLayouts/slideLayout10.xml"/><Relationship Id="rId6" Type="http://schemas.openxmlformats.org/officeDocument/2006/relationships/customXml" Target="../ink/ink3.xml"/><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customXml" Target="../ink/ink6.xml"/><Relationship Id="rId1" Type="http://schemas.openxmlformats.org/officeDocument/2006/relationships/slideLayout" Target="../slideLayouts/slideLayout13.xml"/><Relationship Id="rId6" Type="http://schemas.openxmlformats.org/officeDocument/2006/relationships/customXml" Target="../ink/ink8.xml"/><Relationship Id="rId5" Type="http://schemas.openxmlformats.org/officeDocument/2006/relationships/image" Target="../media/image9.png"/><Relationship Id="rId4" Type="http://schemas.openxmlformats.org/officeDocument/2006/relationships/customXml" Target="../ink/ink7.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9.xml"/><Relationship Id="rId1" Type="http://schemas.openxmlformats.org/officeDocument/2006/relationships/slideLayout" Target="../slideLayouts/slideLayout13.xml"/><Relationship Id="rId5" Type="http://schemas.openxmlformats.org/officeDocument/2006/relationships/image" Target="../media/image12.png"/><Relationship Id="rId4" Type="http://schemas.openxmlformats.org/officeDocument/2006/relationships/customXml" Target="../ink/ink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3.png"/><Relationship Id="rId7" Type="http://schemas.openxmlformats.org/officeDocument/2006/relationships/customXml" Target="../ink/ink14.xml"/><Relationship Id="rId2" Type="http://schemas.openxmlformats.org/officeDocument/2006/relationships/customXml" Target="../ink/ink11.xml"/><Relationship Id="rId1" Type="http://schemas.openxmlformats.org/officeDocument/2006/relationships/slideLayout" Target="../slideLayouts/slideLayout3.xml"/><Relationship Id="rId6" Type="http://schemas.openxmlformats.org/officeDocument/2006/relationships/image" Target="../media/image14.png"/><Relationship Id="rId5" Type="http://schemas.openxmlformats.org/officeDocument/2006/relationships/customXml" Target="../ink/ink13.xml"/><Relationship Id="rId10" Type="http://schemas.openxmlformats.org/officeDocument/2006/relationships/image" Target="../media/image16.png"/><Relationship Id="rId4" Type="http://schemas.openxmlformats.org/officeDocument/2006/relationships/customXml" Target="../ink/ink12.xml"/><Relationship Id="rId9" Type="http://schemas.openxmlformats.org/officeDocument/2006/relationships/customXml" Target="../ink/ink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ctrTitle"/>
          </p:nvPr>
        </p:nvSpPr>
        <p:spPr>
          <a:xfrm>
            <a:off x="1042988" y="1125538"/>
            <a:ext cx="7273925" cy="2374900"/>
          </a:xfrm>
        </p:spPr>
        <p:txBody>
          <a:bodyPr/>
          <a:lstStyle/>
          <a:p>
            <a:pPr algn="ctr"/>
            <a:r>
              <a:rPr lang="de-DE" sz="4000" dirty="0"/>
              <a:t>Planungskonferenz </a:t>
            </a:r>
            <a:br>
              <a:rPr lang="de-DE" sz="4000" dirty="0"/>
            </a:br>
            <a:r>
              <a:rPr lang="de-DE" sz="4000" dirty="0"/>
              <a:t>„Kinder </a:t>
            </a:r>
            <a:r>
              <a:rPr lang="de-DE" sz="4000"/>
              <a:t>und Bildung“ </a:t>
            </a:r>
            <a:endParaRPr lang="de-DE" altLang="de-DE" sz="4000" dirty="0"/>
          </a:p>
        </p:txBody>
      </p:sp>
      <p:sp>
        <p:nvSpPr>
          <p:cNvPr id="11267" name="Untertitel 2"/>
          <p:cNvSpPr>
            <a:spLocks noGrp="1"/>
          </p:cNvSpPr>
          <p:nvPr>
            <p:ph type="subTitle" idx="1"/>
          </p:nvPr>
        </p:nvSpPr>
        <p:spPr>
          <a:xfrm>
            <a:off x="1042988" y="4113213"/>
            <a:ext cx="7273925" cy="1031875"/>
          </a:xfrm>
        </p:spPr>
        <p:txBody>
          <a:bodyPr/>
          <a:lstStyle/>
          <a:p>
            <a:pPr algn="ctr"/>
            <a:r>
              <a:rPr lang="de-DE" dirty="0"/>
              <a:t>des Beirates Horn-</a:t>
            </a:r>
            <a:r>
              <a:rPr lang="de-DE" dirty="0" err="1"/>
              <a:t>Lehe</a:t>
            </a:r>
            <a:r>
              <a:rPr lang="de-DE" dirty="0"/>
              <a:t> </a:t>
            </a:r>
          </a:p>
          <a:p>
            <a:pPr algn="ctr"/>
            <a:r>
              <a:rPr lang="de-DE" dirty="0"/>
              <a:t>am 7. Februar 2017</a:t>
            </a:r>
            <a:endParaRPr lang="de-DE" altLang="de-D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chor="ctr"/>
          <a:lstStyle/>
          <a:p>
            <a:pPr algn="ctr"/>
            <a:r>
              <a:rPr lang="de-DE" dirty="0" smtClean="0"/>
              <a:t>II. Grundschulen</a:t>
            </a:r>
            <a:endParaRPr lang="de-DE" dirty="0"/>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1375380642"/>
              </p:ext>
            </p:extLst>
          </p:nvPr>
        </p:nvGraphicFramePr>
        <p:xfrm>
          <a:off x="4788024" y="1484784"/>
          <a:ext cx="3960440" cy="2304254"/>
        </p:xfrm>
        <a:graphic>
          <a:graphicData uri="http://schemas.openxmlformats.org/drawingml/2006/table">
            <a:tbl>
              <a:tblPr firstRow="1" firstCol="1" bandRow="1">
                <a:tableStyleId>{5C22544A-7EE6-4342-B048-85BDC9FD1C3A}</a:tableStyleId>
              </a:tblPr>
              <a:tblGrid>
                <a:gridCol w="1798933">
                  <a:extLst>
                    <a:ext uri="{9D8B030D-6E8A-4147-A177-3AD203B41FA5}">
                      <a16:colId xmlns:a16="http://schemas.microsoft.com/office/drawing/2014/main" xmlns="" val="516059902"/>
                    </a:ext>
                  </a:extLst>
                </a:gridCol>
                <a:gridCol w="1186002">
                  <a:extLst>
                    <a:ext uri="{9D8B030D-6E8A-4147-A177-3AD203B41FA5}">
                      <a16:colId xmlns:a16="http://schemas.microsoft.com/office/drawing/2014/main" xmlns="" val="1505913407"/>
                    </a:ext>
                  </a:extLst>
                </a:gridCol>
                <a:gridCol w="975505">
                  <a:extLst>
                    <a:ext uri="{9D8B030D-6E8A-4147-A177-3AD203B41FA5}">
                      <a16:colId xmlns:a16="http://schemas.microsoft.com/office/drawing/2014/main" xmlns="" val="3199739551"/>
                    </a:ext>
                  </a:extLst>
                </a:gridCol>
              </a:tblGrid>
              <a:tr h="813278">
                <a:tc>
                  <a:txBody>
                    <a:bodyPr/>
                    <a:lstStyle/>
                    <a:p>
                      <a:pPr algn="ctr">
                        <a:lnSpc>
                          <a:spcPct val="115000"/>
                        </a:lnSpc>
                        <a:spcAft>
                          <a:spcPts val="0"/>
                        </a:spcAft>
                      </a:pPr>
                      <a:r>
                        <a:rPr lang="de-DE" sz="1200" dirty="0">
                          <a:effectLst/>
                        </a:rPr>
                        <a:t>Stadtteil</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200">
                          <a:effectLst/>
                        </a:rPr>
                        <a:t>Zeitpunkt</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200" dirty="0">
                          <a:effectLst/>
                        </a:rPr>
                        <a:t> Alter 6  bis unter 10 Jahre</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extLst>
                  <a:ext uri="{0D108BD9-81ED-4DB2-BD59-A6C34878D82A}">
                    <a16:rowId xmlns:a16="http://schemas.microsoft.com/office/drawing/2014/main" xmlns="" val="1339685763"/>
                  </a:ext>
                </a:extLst>
              </a:tr>
              <a:tr h="372744">
                <a:tc>
                  <a:txBody>
                    <a:bodyPr/>
                    <a:lstStyle/>
                    <a:p>
                      <a:pPr algn="ctr">
                        <a:lnSpc>
                          <a:spcPct val="115000"/>
                        </a:lnSpc>
                        <a:spcAft>
                          <a:spcPts val="0"/>
                        </a:spcAft>
                      </a:pPr>
                      <a:r>
                        <a:rPr lang="de-DE" sz="1200" dirty="0">
                          <a:effectLst/>
                        </a:rPr>
                        <a:t>Horn-</a:t>
                      </a:r>
                      <a:r>
                        <a:rPr lang="de-DE" sz="1200" dirty="0" err="1">
                          <a:effectLst/>
                        </a:rPr>
                        <a:t>Lehe</a:t>
                      </a:r>
                      <a:r>
                        <a:rPr lang="de-DE" sz="1200" dirty="0">
                          <a:effectLst/>
                        </a:rPr>
                        <a:t> (Stadtteil)</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600" dirty="0">
                          <a:effectLst/>
                        </a:rPr>
                        <a:t>31.12.2014</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600" dirty="0">
                          <a:effectLst/>
                        </a:rPr>
                        <a:t>737</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extLst>
                  <a:ext uri="{0D108BD9-81ED-4DB2-BD59-A6C34878D82A}">
                    <a16:rowId xmlns:a16="http://schemas.microsoft.com/office/drawing/2014/main" xmlns="" val="3510992525"/>
                  </a:ext>
                </a:extLst>
              </a:tr>
              <a:tr h="372744">
                <a:tc>
                  <a:txBody>
                    <a:bodyPr/>
                    <a:lstStyle/>
                    <a:p>
                      <a:pPr algn="ctr">
                        <a:lnSpc>
                          <a:spcPct val="115000"/>
                        </a:lnSpc>
                        <a:spcAft>
                          <a:spcPts val="0"/>
                        </a:spcAft>
                      </a:pPr>
                      <a:r>
                        <a:rPr lang="de-DE" sz="1200">
                          <a:effectLst/>
                        </a:rPr>
                        <a:t>Horn-Lehe (Stadtteil)</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600" dirty="0">
                          <a:effectLst/>
                        </a:rPr>
                        <a:t>31.12.2015</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600" dirty="0">
                          <a:effectLst/>
                        </a:rPr>
                        <a:t>789</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extLst>
                  <a:ext uri="{0D108BD9-81ED-4DB2-BD59-A6C34878D82A}">
                    <a16:rowId xmlns:a16="http://schemas.microsoft.com/office/drawing/2014/main" xmlns="" val="3705609649"/>
                  </a:ext>
                </a:extLst>
              </a:tr>
              <a:tr h="372744">
                <a:tc>
                  <a:txBody>
                    <a:bodyPr/>
                    <a:lstStyle/>
                    <a:p>
                      <a:pPr algn="ctr">
                        <a:lnSpc>
                          <a:spcPct val="115000"/>
                        </a:lnSpc>
                        <a:spcAft>
                          <a:spcPts val="0"/>
                        </a:spcAft>
                      </a:pPr>
                      <a:r>
                        <a:rPr lang="de-DE" sz="1200">
                          <a:effectLst/>
                        </a:rPr>
                        <a:t>Horn-Lehe (Stadtteil)</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600" dirty="0">
                          <a:effectLst/>
                        </a:rPr>
                        <a:t>31.12.2016</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600" dirty="0">
                          <a:solidFill>
                            <a:srgbClr val="00B0F0"/>
                          </a:solidFill>
                          <a:effectLst/>
                        </a:rPr>
                        <a:t>798</a:t>
                      </a:r>
                      <a:endParaRPr lang="de-DE" sz="1600" dirty="0">
                        <a:solidFill>
                          <a:srgbClr val="00B0F0"/>
                        </a:solidFill>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extLst>
                  <a:ext uri="{0D108BD9-81ED-4DB2-BD59-A6C34878D82A}">
                    <a16:rowId xmlns:a16="http://schemas.microsoft.com/office/drawing/2014/main" xmlns="" val="1466348462"/>
                  </a:ext>
                </a:extLst>
              </a:tr>
              <a:tr h="372744">
                <a:tc>
                  <a:txBody>
                    <a:bodyPr/>
                    <a:lstStyle/>
                    <a:p>
                      <a:pPr algn="ctr">
                        <a:lnSpc>
                          <a:spcPct val="115000"/>
                        </a:lnSpc>
                        <a:spcAft>
                          <a:spcPts val="0"/>
                        </a:spcAft>
                      </a:pPr>
                      <a:r>
                        <a:rPr lang="de-DE" sz="1200" dirty="0">
                          <a:effectLst/>
                        </a:rPr>
                        <a:t>Horn-</a:t>
                      </a:r>
                      <a:r>
                        <a:rPr lang="de-DE" sz="1200" dirty="0" err="1">
                          <a:effectLst/>
                        </a:rPr>
                        <a:t>Lehe</a:t>
                      </a:r>
                      <a:r>
                        <a:rPr lang="de-DE" sz="1200" dirty="0">
                          <a:effectLst/>
                        </a:rPr>
                        <a:t> (Stadtteil)</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600">
                          <a:effectLst/>
                        </a:rPr>
                        <a:t>31.12.2017</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600" dirty="0">
                          <a:solidFill>
                            <a:srgbClr val="00B0F0"/>
                          </a:solidFill>
                          <a:effectLst/>
                        </a:rPr>
                        <a:t>798</a:t>
                      </a:r>
                      <a:endParaRPr lang="de-DE" sz="1600" dirty="0">
                        <a:solidFill>
                          <a:srgbClr val="00B0F0"/>
                        </a:solidFill>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extLst>
                  <a:ext uri="{0D108BD9-81ED-4DB2-BD59-A6C34878D82A}">
                    <a16:rowId xmlns:a16="http://schemas.microsoft.com/office/drawing/2014/main" xmlns="" val="2646160271"/>
                  </a:ext>
                </a:extLst>
              </a:tr>
            </a:tbl>
          </a:graphicData>
        </a:graphic>
      </p:graphicFrame>
      <p:sp>
        <p:nvSpPr>
          <p:cNvPr id="4" name="Textplatzhalter 3"/>
          <p:cNvSpPr>
            <a:spLocks noGrp="1"/>
          </p:cNvSpPr>
          <p:nvPr>
            <p:ph type="body" sz="half" idx="2"/>
          </p:nvPr>
        </p:nvSpPr>
        <p:spPr>
          <a:xfrm>
            <a:off x="638243" y="1556792"/>
            <a:ext cx="4032448" cy="4312195"/>
          </a:xfrm>
        </p:spPr>
        <p:txBody>
          <a:bodyPr/>
          <a:lstStyle/>
          <a:p>
            <a:pPr marL="457200" indent="-457200">
              <a:buFont typeface="Wingdings" panose="05000000000000000000" pitchFamily="2" charset="2"/>
              <a:buChar char="Ø"/>
            </a:pPr>
            <a:r>
              <a:rPr lang="de-DE" sz="2400" dirty="0" err="1"/>
              <a:t>Schüler|innen</a:t>
            </a:r>
            <a:r>
              <a:rPr lang="de-DE" sz="2400" dirty="0"/>
              <a:t/>
            </a:r>
            <a:br>
              <a:rPr lang="de-DE" sz="2400" dirty="0"/>
            </a:br>
            <a:r>
              <a:rPr lang="de-DE" sz="2400" dirty="0"/>
              <a:t>im </a:t>
            </a:r>
            <a:br>
              <a:rPr lang="de-DE" sz="2400" dirty="0"/>
            </a:br>
            <a:r>
              <a:rPr lang="de-DE" sz="2400" dirty="0"/>
              <a:t>grundschulpflichtigen</a:t>
            </a:r>
            <a:br>
              <a:rPr lang="de-DE" sz="2400" dirty="0"/>
            </a:br>
            <a:r>
              <a:rPr lang="de-DE" sz="2400" dirty="0"/>
              <a:t>Alter*</a:t>
            </a:r>
          </a:p>
          <a:p>
            <a:endParaRPr lang="de-DE" sz="5400" dirty="0"/>
          </a:p>
          <a:p>
            <a:pPr marL="457200" indent="-457200">
              <a:buFont typeface="Wingdings" panose="05000000000000000000" pitchFamily="2" charset="2"/>
              <a:buChar char="Ø"/>
            </a:pPr>
            <a:r>
              <a:rPr lang="de-DE" sz="2400" dirty="0"/>
              <a:t>(zusätzliche) Plätze </a:t>
            </a:r>
            <a:br>
              <a:rPr lang="de-DE" sz="2400" dirty="0"/>
            </a:br>
            <a:r>
              <a:rPr lang="de-DE" sz="2400" dirty="0" smtClean="0"/>
              <a:t>und </a:t>
            </a:r>
            <a:br>
              <a:rPr lang="de-DE" sz="2400" dirty="0" smtClean="0"/>
            </a:br>
            <a:r>
              <a:rPr lang="de-DE" sz="2400" dirty="0" smtClean="0"/>
              <a:t>Klassenzüge</a:t>
            </a:r>
            <a:r>
              <a:rPr lang="de-DE" sz="2400" dirty="0"/>
              <a:t>*</a:t>
            </a:r>
          </a:p>
        </p:txBody>
      </p:sp>
      <p:sp>
        <p:nvSpPr>
          <p:cNvPr id="6" name="Rechteck 5"/>
          <p:cNvSpPr/>
          <p:nvPr/>
        </p:nvSpPr>
        <p:spPr>
          <a:xfrm>
            <a:off x="5214208" y="3356992"/>
            <a:ext cx="184731" cy="502702"/>
          </a:xfrm>
          <a:prstGeom prst="rect">
            <a:avLst/>
          </a:prstGeom>
        </p:spPr>
        <p:txBody>
          <a:bodyPr wrap="none">
            <a:spAutoFit/>
          </a:bodyPr>
          <a:lstStyle/>
          <a:p>
            <a:r>
              <a:rPr lang="de-DE" dirty="0">
                <a:solidFill>
                  <a:srgbClr val="31849B"/>
                </a:solidFill>
                <a:ea typeface="SimSun" panose="02010600030101010101" pitchFamily="2" charset="-122"/>
                <a:cs typeface="Times New Roman" panose="02020603050405020304" pitchFamily="18" charset="0"/>
              </a:rPr>
              <a:t/>
            </a:r>
            <a:br>
              <a:rPr lang="de-DE" dirty="0">
                <a:solidFill>
                  <a:srgbClr val="31849B"/>
                </a:solidFill>
                <a:ea typeface="SimSun" panose="02010600030101010101" pitchFamily="2" charset="-122"/>
                <a:cs typeface="Times New Roman" panose="02020603050405020304" pitchFamily="18" charset="0"/>
              </a:rPr>
            </a:br>
            <a:endParaRPr lang="de-DE" dirty="0"/>
          </a:p>
        </p:txBody>
      </p:sp>
      <p:graphicFrame>
        <p:nvGraphicFramePr>
          <p:cNvPr id="7" name="Tabelle 6"/>
          <p:cNvGraphicFramePr>
            <a:graphicFrameLocks noGrp="1"/>
          </p:cNvGraphicFramePr>
          <p:nvPr>
            <p:extLst>
              <p:ext uri="{D42A27DB-BD31-4B8C-83A1-F6EECF244321}">
                <p14:modId xmlns:p14="http://schemas.microsoft.com/office/powerpoint/2010/main" val="3502473711"/>
              </p:ext>
            </p:extLst>
          </p:nvPr>
        </p:nvGraphicFramePr>
        <p:xfrm>
          <a:off x="4788024" y="4077072"/>
          <a:ext cx="3960440" cy="2088999"/>
        </p:xfrm>
        <a:graphic>
          <a:graphicData uri="http://schemas.openxmlformats.org/drawingml/2006/table">
            <a:tbl>
              <a:tblPr firstRow="1" bandRow="1">
                <a:tableStyleId>{5C22544A-7EE6-4342-B048-85BDC9FD1C3A}</a:tableStyleId>
              </a:tblPr>
              <a:tblGrid>
                <a:gridCol w="3960440">
                  <a:extLst>
                    <a:ext uri="{9D8B030D-6E8A-4147-A177-3AD203B41FA5}">
                      <a16:colId xmlns:a16="http://schemas.microsoft.com/office/drawing/2014/main" xmlns="" val="551511526"/>
                    </a:ext>
                  </a:extLst>
                </a:gridCol>
              </a:tblGrid>
              <a:tr h="260199">
                <a:tc>
                  <a:txBody>
                    <a:bodyPr/>
                    <a:lstStyle/>
                    <a:p>
                      <a:r>
                        <a:rPr lang="de-DE" sz="1100" b="1" kern="1200" dirty="0">
                          <a:solidFill>
                            <a:schemeClr val="lt1"/>
                          </a:solidFill>
                          <a:effectLst/>
                          <a:latin typeface="+mn-lt"/>
                          <a:ea typeface="+mn-ea"/>
                          <a:cs typeface="+mn-cs"/>
                        </a:rPr>
                        <a:t>Planbezirk 35 (Horn/</a:t>
                      </a:r>
                      <a:r>
                        <a:rPr lang="de-DE" sz="1100" b="1" kern="1200" dirty="0" err="1">
                          <a:solidFill>
                            <a:schemeClr val="lt1"/>
                          </a:solidFill>
                          <a:effectLst/>
                          <a:latin typeface="+mn-lt"/>
                          <a:ea typeface="+mn-ea"/>
                          <a:cs typeface="+mn-cs"/>
                        </a:rPr>
                        <a:t>Borgfeld</a:t>
                      </a:r>
                      <a:r>
                        <a:rPr lang="de-DE" sz="1100" b="1" kern="1200" dirty="0">
                          <a:solidFill>
                            <a:schemeClr val="lt1"/>
                          </a:solidFill>
                          <a:effectLst/>
                          <a:latin typeface="+mn-lt"/>
                          <a:ea typeface="+mn-ea"/>
                          <a:cs typeface="+mn-cs"/>
                        </a:rPr>
                        <a:t>/Oberneuland) </a:t>
                      </a:r>
                    </a:p>
                  </a:txBody>
                  <a:tcPr/>
                </a:tc>
                <a:extLst>
                  <a:ext uri="{0D108BD9-81ED-4DB2-BD59-A6C34878D82A}">
                    <a16:rowId xmlns:a16="http://schemas.microsoft.com/office/drawing/2014/main" xmlns="" val="2248150000"/>
                  </a:ext>
                </a:extLst>
              </a:tr>
              <a:tr h="260199">
                <a:tc>
                  <a:txBody>
                    <a:bodyPr/>
                    <a:lstStyle/>
                    <a:p>
                      <a:r>
                        <a:rPr lang="de-DE" sz="1800" kern="1200" dirty="0">
                          <a:solidFill>
                            <a:schemeClr val="dk1"/>
                          </a:solidFill>
                          <a:effectLst/>
                          <a:latin typeface="+mn-lt"/>
                          <a:ea typeface="+mn-ea"/>
                          <a:cs typeface="+mn-cs"/>
                        </a:rPr>
                        <a:t>362 schulpflichtige Kinder + Karenz</a:t>
                      </a:r>
                      <a:endParaRPr lang="de-DE" dirty="0"/>
                    </a:p>
                  </a:txBody>
                  <a:tcPr/>
                </a:tc>
                <a:extLst>
                  <a:ext uri="{0D108BD9-81ED-4DB2-BD59-A6C34878D82A}">
                    <a16:rowId xmlns:a16="http://schemas.microsoft.com/office/drawing/2014/main" xmlns="" val="2148283797"/>
                  </a:ext>
                </a:extLst>
              </a:tr>
              <a:tr h="260199">
                <a:tc>
                  <a:txBody>
                    <a:bodyPr/>
                    <a:lstStyle/>
                    <a:p>
                      <a:r>
                        <a:rPr lang="de-DE" sz="1800" kern="1200" dirty="0">
                          <a:solidFill>
                            <a:schemeClr val="dk1"/>
                          </a:solidFill>
                          <a:effectLst/>
                          <a:latin typeface="+mn-lt"/>
                          <a:ea typeface="+mn-ea"/>
                          <a:cs typeface="+mn-cs"/>
                        </a:rPr>
                        <a:t>410 Plätze (18 KV) zur Verfügung</a:t>
                      </a:r>
                      <a:endParaRPr lang="de-DE" dirty="0"/>
                    </a:p>
                  </a:txBody>
                  <a:tcPr/>
                </a:tc>
                <a:extLst>
                  <a:ext uri="{0D108BD9-81ED-4DB2-BD59-A6C34878D82A}">
                    <a16:rowId xmlns:a16="http://schemas.microsoft.com/office/drawing/2014/main" xmlns="" val="2465985424"/>
                  </a:ext>
                </a:extLst>
              </a:tr>
              <a:tr h="260199">
                <a:tc>
                  <a:txBody>
                    <a:bodyPr/>
                    <a:lstStyle/>
                    <a:p>
                      <a:r>
                        <a:rPr lang="de-DE" sz="1800" kern="1200" dirty="0">
                          <a:solidFill>
                            <a:schemeClr val="dk1"/>
                          </a:solidFill>
                          <a:effectLst/>
                          <a:latin typeface="+mn-lt"/>
                          <a:ea typeface="+mn-ea"/>
                          <a:cs typeface="+mn-cs"/>
                        </a:rPr>
                        <a:t>377 Kinder in 18 KV im </a:t>
                      </a:r>
                      <a:r>
                        <a:rPr lang="de-DE" sz="1800" kern="1200" dirty="0" err="1">
                          <a:solidFill>
                            <a:schemeClr val="dk1"/>
                          </a:solidFill>
                          <a:effectLst/>
                          <a:latin typeface="+mn-lt"/>
                          <a:ea typeface="+mn-ea"/>
                          <a:cs typeface="+mn-cs"/>
                        </a:rPr>
                        <a:t>Schj</a:t>
                      </a:r>
                      <a:r>
                        <a:rPr lang="de-DE" sz="1800" kern="1200" dirty="0">
                          <a:solidFill>
                            <a:schemeClr val="dk1"/>
                          </a:solidFill>
                          <a:effectLst/>
                          <a:latin typeface="+mn-lt"/>
                          <a:ea typeface="+mn-ea"/>
                          <a:cs typeface="+mn-cs"/>
                        </a:rPr>
                        <a:t>. 16/17 </a:t>
                      </a:r>
                      <a:endParaRPr lang="de-DE" dirty="0"/>
                    </a:p>
                  </a:txBody>
                  <a:tcPr/>
                </a:tc>
                <a:extLst>
                  <a:ext uri="{0D108BD9-81ED-4DB2-BD59-A6C34878D82A}">
                    <a16:rowId xmlns:a16="http://schemas.microsoft.com/office/drawing/2014/main" xmlns="" val="2067182874"/>
                  </a:ext>
                </a:extLst>
              </a:tr>
              <a:tr h="260199">
                <a:tc>
                  <a:txBody>
                    <a:bodyPr/>
                    <a:lstStyle/>
                    <a:p>
                      <a:r>
                        <a:rPr lang="de-DE" sz="1800" kern="1200" dirty="0">
                          <a:solidFill>
                            <a:schemeClr val="dk1"/>
                          </a:solidFill>
                          <a:effectLst/>
                          <a:latin typeface="+mn-lt"/>
                          <a:ea typeface="+mn-ea"/>
                          <a:cs typeface="+mn-cs"/>
                        </a:rPr>
                        <a:t>1 KV mehr       „Marie-Curie-Schule“ </a:t>
                      </a:r>
                      <a:endParaRPr lang="de-DE" dirty="0"/>
                    </a:p>
                  </a:txBody>
                  <a:tcPr/>
                </a:tc>
                <a:extLst>
                  <a:ext uri="{0D108BD9-81ED-4DB2-BD59-A6C34878D82A}">
                    <a16:rowId xmlns:a16="http://schemas.microsoft.com/office/drawing/2014/main" xmlns="" val="3026169115"/>
                  </a:ext>
                </a:extLst>
              </a:tr>
              <a:tr h="260199">
                <a:tc>
                  <a:txBody>
                    <a:bodyPr/>
                    <a:lstStyle/>
                    <a:p>
                      <a:r>
                        <a:rPr lang="de-DE" sz="1800" kern="1200" dirty="0">
                          <a:solidFill>
                            <a:schemeClr val="dk1"/>
                          </a:solidFill>
                          <a:effectLst/>
                          <a:latin typeface="+mn-lt"/>
                          <a:ea typeface="+mn-ea"/>
                          <a:cs typeface="+mn-cs"/>
                        </a:rPr>
                        <a:t>1 KV weniger  „</a:t>
                      </a:r>
                      <a:r>
                        <a:rPr lang="de-DE" sz="1800" kern="1200" dirty="0" err="1">
                          <a:solidFill>
                            <a:schemeClr val="dk1"/>
                          </a:solidFill>
                          <a:effectLst/>
                          <a:latin typeface="+mn-lt"/>
                          <a:ea typeface="+mn-ea"/>
                          <a:cs typeface="+mn-cs"/>
                        </a:rPr>
                        <a:t>Borgfelder</a:t>
                      </a:r>
                      <a:r>
                        <a:rPr lang="de-DE" sz="1800" kern="1200" dirty="0">
                          <a:solidFill>
                            <a:schemeClr val="dk1"/>
                          </a:solidFill>
                          <a:effectLst/>
                          <a:latin typeface="+mn-lt"/>
                          <a:ea typeface="+mn-ea"/>
                          <a:cs typeface="+mn-cs"/>
                        </a:rPr>
                        <a:t> </a:t>
                      </a:r>
                      <a:r>
                        <a:rPr lang="de-DE" sz="1800" kern="1200" dirty="0" err="1">
                          <a:solidFill>
                            <a:schemeClr val="dk1"/>
                          </a:solidFill>
                          <a:effectLst/>
                          <a:latin typeface="+mn-lt"/>
                          <a:ea typeface="+mn-ea"/>
                          <a:cs typeface="+mn-cs"/>
                        </a:rPr>
                        <a:t>Saatland</a:t>
                      </a:r>
                      <a:r>
                        <a:rPr lang="de-DE" sz="1800" kern="1200" dirty="0">
                          <a:solidFill>
                            <a:schemeClr val="dk1"/>
                          </a:solidFill>
                          <a:effectLst/>
                          <a:latin typeface="+mn-lt"/>
                          <a:ea typeface="+mn-ea"/>
                          <a:cs typeface="+mn-cs"/>
                        </a:rPr>
                        <a:t>“</a:t>
                      </a:r>
                      <a:endParaRPr lang="de-DE" dirty="0"/>
                    </a:p>
                  </a:txBody>
                  <a:tcPr/>
                </a:tc>
                <a:extLst>
                  <a:ext uri="{0D108BD9-81ED-4DB2-BD59-A6C34878D82A}">
                    <a16:rowId xmlns:a16="http://schemas.microsoft.com/office/drawing/2014/main" xmlns="" val="690544829"/>
                  </a:ext>
                </a:extLst>
              </a:tr>
            </a:tbl>
          </a:graphicData>
        </a:graphic>
      </p:graphicFrame>
    </p:spTree>
    <p:extLst>
      <p:ext uri="{BB962C8B-B14F-4D97-AF65-F5344CB8AC3E}">
        <p14:creationId xmlns:p14="http://schemas.microsoft.com/office/powerpoint/2010/main" val="1068693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p:cNvGraphicFramePr>
            <a:graphicFrameLocks noGrp="1"/>
          </p:cNvGraphicFramePr>
          <p:nvPr>
            <p:ph idx="1"/>
            <p:extLst>
              <p:ext uri="{D42A27DB-BD31-4B8C-83A1-F6EECF244321}">
                <p14:modId xmlns:p14="http://schemas.microsoft.com/office/powerpoint/2010/main" val="1367495453"/>
              </p:ext>
            </p:extLst>
          </p:nvPr>
        </p:nvGraphicFramePr>
        <p:xfrm>
          <a:off x="982662" y="1465114"/>
          <a:ext cx="7704138" cy="4556174"/>
        </p:xfrm>
        <a:graphic>
          <a:graphicData uri="http://schemas.openxmlformats.org/drawingml/2006/table">
            <a:tbl>
              <a:tblPr>
                <a:tableStyleId>{5C22544A-7EE6-4342-B048-85BDC9FD1C3A}</a:tableStyleId>
              </a:tblPr>
              <a:tblGrid>
                <a:gridCol w="7704138">
                  <a:extLst>
                    <a:ext uri="{9D8B030D-6E8A-4147-A177-3AD203B41FA5}">
                      <a16:colId xmlns:a16="http://schemas.microsoft.com/office/drawing/2014/main" xmlns="" val="1819273099"/>
                    </a:ext>
                  </a:extLst>
                </a:gridCol>
              </a:tblGrid>
              <a:tr h="4556174">
                <a:tc>
                  <a:txBody>
                    <a:bodyPr/>
                    <a:lstStyle/>
                    <a:p>
                      <a:pPr algn="l">
                        <a:lnSpc>
                          <a:spcPct val="115000"/>
                        </a:lnSpc>
                        <a:spcAft>
                          <a:spcPts val="1000"/>
                        </a:spcAft>
                      </a:pPr>
                      <a:r>
                        <a:rPr lang="de-DE" sz="1200" dirty="0">
                          <a:effectLst/>
                        </a:rPr>
                        <a:t>Bevölkerungsprognosen werden vom Statistischen Landesamt nur jahresweise erstellt, d.h. immer in Bezug auf das Jahresende. Die derzeit aktuelle Bevölkerungsprognose basiert auf den mit dem Senat abgestimmten Annahmen zur Zuwanderung und ist zum Stand 31.08.2016 erstellt worden. Vorgehensweise und Berechnung lassen sich auf der Internetseite des Statistischen Landesamtes detailliert nachlesen http://www.statistik-bremen.de/soev/indexhelp.htm .</a:t>
                      </a:r>
                    </a:p>
                    <a:p>
                      <a:pPr algn="l">
                        <a:lnSpc>
                          <a:spcPct val="115000"/>
                        </a:lnSpc>
                        <a:spcAft>
                          <a:spcPts val="1000"/>
                        </a:spcAft>
                      </a:pPr>
                      <a:r>
                        <a:rPr lang="de-DE" sz="1200" dirty="0">
                          <a:effectLst/>
                        </a:rPr>
                        <a:t>Zu beachten ist hierbei, dass es Hinweise auf Unsicherheiten in Bezug auf Datengrundlagen und Mengengerüste im Bereich Flüchtlinge gibt (z.B. Familiennachzug), welche auf höhere Bevölkerungszahlen, als in der aktuellen Bevölkerungsvorausberechnung angenommen, hinweisen könnten.</a:t>
                      </a:r>
                    </a:p>
                    <a:p>
                      <a:pPr algn="l">
                        <a:lnSpc>
                          <a:spcPct val="115000"/>
                        </a:lnSpc>
                        <a:spcAft>
                          <a:spcPts val="1000"/>
                        </a:spcAft>
                      </a:pPr>
                      <a:r>
                        <a:rPr lang="de-DE" sz="1200" dirty="0">
                          <a:effectLst/>
                        </a:rPr>
                        <a:t>An Lösungen wird gearbeitet,  allerdings handelt es sich hier um Prozesse, die sich aktuell kaum prognostizieren lassen:</a:t>
                      </a:r>
                    </a:p>
                    <a:p>
                      <a:pPr algn="l">
                        <a:lnSpc>
                          <a:spcPct val="115000"/>
                        </a:lnSpc>
                        <a:spcAft>
                          <a:spcPts val="1000"/>
                        </a:spcAft>
                      </a:pPr>
                      <a:endParaRPr lang="de-DE" sz="1200" dirty="0">
                        <a:effectLst/>
                      </a:endParaRPr>
                    </a:p>
                    <a:p>
                      <a:pPr algn="l">
                        <a:lnSpc>
                          <a:spcPct val="115000"/>
                        </a:lnSpc>
                        <a:spcAft>
                          <a:spcPts val="1000"/>
                        </a:spcAft>
                      </a:pPr>
                      <a:r>
                        <a:rPr lang="de-DE" sz="1200" dirty="0">
                          <a:effectLst/>
                        </a:rPr>
                        <a:t>96% der im Stadtteil Horn-</a:t>
                      </a:r>
                      <a:r>
                        <a:rPr lang="de-DE" sz="1200" dirty="0" err="1">
                          <a:effectLst/>
                        </a:rPr>
                        <a:t>Lehe</a:t>
                      </a:r>
                      <a:r>
                        <a:rPr lang="de-DE" sz="1200" dirty="0">
                          <a:effectLst/>
                        </a:rPr>
                        <a:t> wohnenden </a:t>
                      </a:r>
                      <a:r>
                        <a:rPr lang="de-DE" sz="1200" dirty="0" err="1">
                          <a:effectLst/>
                        </a:rPr>
                        <a:t>GrundschülerInnen</a:t>
                      </a:r>
                      <a:r>
                        <a:rPr lang="de-DE" sz="1200" dirty="0">
                          <a:effectLst/>
                        </a:rPr>
                        <a:t> 2016/17 waren zum 01.08.2016 im Alter von 6 bis unter 10 Jahren, so dass dies die geeigneten Altersgruppen zu sein scheint, um aus der o.g. Bevölkerungsprognose auf die Kinder im grundschulrelevanten Alter im Stadtteil zu schließen. </a:t>
                      </a:r>
                    </a:p>
                    <a:p>
                      <a:pPr algn="l">
                        <a:lnSpc>
                          <a:spcPct val="115000"/>
                        </a:lnSpc>
                        <a:spcAft>
                          <a:spcPts val="1000"/>
                        </a:spcAft>
                      </a:pPr>
                      <a:r>
                        <a:rPr lang="de-DE" sz="1200" dirty="0">
                          <a:effectLst/>
                        </a:rPr>
                        <a:t>Um einen Vergleich aufzuzeigen, sind hier die Zahlen ab 2014 dargestellt, ab 2016 handelt es sich um Prognosezahlen:</a:t>
                      </a:r>
                    </a:p>
                  </a:txBody>
                  <a:tcPr marL="89535" marR="89535" marT="0" marB="0">
                    <a:solidFill>
                      <a:schemeClr val="accent1">
                        <a:tint val="20000"/>
                        <a:alpha val="0"/>
                      </a:schemeClr>
                    </a:solidFill>
                  </a:tcPr>
                </a:tc>
                <a:extLst>
                  <a:ext uri="{0D108BD9-81ED-4DB2-BD59-A6C34878D82A}">
                    <a16:rowId xmlns:a16="http://schemas.microsoft.com/office/drawing/2014/main" xmlns="" val="1904276219"/>
                  </a:ext>
                </a:extLst>
              </a:tr>
            </a:tbl>
          </a:graphicData>
        </a:graphic>
      </p:graphicFrame>
      <p:sp>
        <p:nvSpPr>
          <p:cNvPr id="3" name="Titel 2"/>
          <p:cNvSpPr>
            <a:spLocks noGrp="1"/>
          </p:cNvSpPr>
          <p:nvPr>
            <p:ph type="title"/>
          </p:nvPr>
        </p:nvSpPr>
        <p:spPr>
          <a:xfrm>
            <a:off x="982662" y="404664"/>
            <a:ext cx="7909818" cy="1060450"/>
          </a:xfrm>
        </p:spPr>
        <p:txBody>
          <a:bodyPr/>
          <a:lstStyle/>
          <a:p>
            <a:r>
              <a:rPr lang="de-DE" sz="2800" dirty="0"/>
              <a:t>*Anmerkungen zu den statistischen Angaben</a:t>
            </a:r>
          </a:p>
        </p:txBody>
      </p:sp>
    </p:spTree>
    <p:extLst>
      <p:ext uri="{BB962C8B-B14F-4D97-AF65-F5344CB8AC3E}">
        <p14:creationId xmlns:p14="http://schemas.microsoft.com/office/powerpoint/2010/main" val="15914063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a:xfrm>
            <a:off x="971550" y="404813"/>
            <a:ext cx="7702550" cy="1060450"/>
          </a:xfrm>
        </p:spPr>
        <p:txBody>
          <a:bodyPr/>
          <a:lstStyle/>
          <a:p>
            <a:pPr algn="ctr"/>
            <a:r>
              <a:rPr lang="de-DE" sz="3600" dirty="0"/>
              <a:t>Einstellungssituation</a:t>
            </a:r>
            <a:r>
              <a:rPr lang="de-DE" dirty="0"/>
              <a:t> </a:t>
            </a:r>
            <a:br>
              <a:rPr lang="de-DE" dirty="0"/>
            </a:br>
            <a:r>
              <a:rPr lang="de-DE" sz="2400" dirty="0"/>
              <a:t>zum 1. Februar 2017</a:t>
            </a:r>
            <a:endParaRPr lang="de-DE" altLang="de-DE" dirty="0"/>
          </a:p>
        </p:txBody>
      </p:sp>
      <p:graphicFrame>
        <p:nvGraphicFramePr>
          <p:cNvPr id="3" name="Inhaltsplatzhalter 2"/>
          <p:cNvGraphicFramePr>
            <a:graphicFrameLocks noGrp="1"/>
          </p:cNvGraphicFramePr>
          <p:nvPr>
            <p:ph sz="quarter" idx="11"/>
            <p:extLst>
              <p:ext uri="{D42A27DB-BD31-4B8C-83A1-F6EECF244321}">
                <p14:modId xmlns:p14="http://schemas.microsoft.com/office/powerpoint/2010/main" val="1645040793"/>
              </p:ext>
            </p:extLst>
          </p:nvPr>
        </p:nvGraphicFramePr>
        <p:xfrm>
          <a:off x="899592" y="1628800"/>
          <a:ext cx="7056785" cy="4608511"/>
        </p:xfrm>
        <a:graphic>
          <a:graphicData uri="http://schemas.openxmlformats.org/drawingml/2006/table">
            <a:tbl>
              <a:tblPr firstRow="1" firstCol="1" bandRow="1">
                <a:tableStyleId>{5C22544A-7EE6-4342-B048-85BDC9FD1C3A}</a:tableStyleId>
              </a:tblPr>
              <a:tblGrid>
                <a:gridCol w="1411357">
                  <a:extLst>
                    <a:ext uri="{9D8B030D-6E8A-4147-A177-3AD203B41FA5}">
                      <a16:colId xmlns:a16="http://schemas.microsoft.com/office/drawing/2014/main" xmlns="" val="3578035513"/>
                    </a:ext>
                  </a:extLst>
                </a:gridCol>
                <a:gridCol w="1411357">
                  <a:extLst>
                    <a:ext uri="{9D8B030D-6E8A-4147-A177-3AD203B41FA5}">
                      <a16:colId xmlns:a16="http://schemas.microsoft.com/office/drawing/2014/main" xmlns="" val="1342049119"/>
                    </a:ext>
                  </a:extLst>
                </a:gridCol>
                <a:gridCol w="1411357">
                  <a:extLst>
                    <a:ext uri="{9D8B030D-6E8A-4147-A177-3AD203B41FA5}">
                      <a16:colId xmlns:a16="http://schemas.microsoft.com/office/drawing/2014/main" xmlns="" val="1983966516"/>
                    </a:ext>
                  </a:extLst>
                </a:gridCol>
                <a:gridCol w="1411357">
                  <a:extLst>
                    <a:ext uri="{9D8B030D-6E8A-4147-A177-3AD203B41FA5}">
                      <a16:colId xmlns:a16="http://schemas.microsoft.com/office/drawing/2014/main" xmlns="" val="4099468715"/>
                    </a:ext>
                  </a:extLst>
                </a:gridCol>
                <a:gridCol w="1411357">
                  <a:extLst>
                    <a:ext uri="{9D8B030D-6E8A-4147-A177-3AD203B41FA5}">
                      <a16:colId xmlns:a16="http://schemas.microsoft.com/office/drawing/2014/main" xmlns="" val="3944956424"/>
                    </a:ext>
                  </a:extLst>
                </a:gridCol>
              </a:tblGrid>
              <a:tr h="1078015">
                <a:tc>
                  <a:txBody>
                    <a:bodyPr/>
                    <a:lstStyle/>
                    <a:p>
                      <a:pPr algn="ctr">
                        <a:lnSpc>
                          <a:spcPct val="115000"/>
                        </a:lnSpc>
                        <a:spcBef>
                          <a:spcPts val="600"/>
                        </a:spcBef>
                        <a:spcAft>
                          <a:spcPts val="600"/>
                        </a:spcAft>
                      </a:pPr>
                      <a:r>
                        <a:rPr lang="de-DE" sz="1600" dirty="0">
                          <a:effectLst/>
                        </a:rPr>
                        <a:t>Schule</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Soll-Bedarf (LWS)</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a:effectLst/>
                        </a:rPr>
                        <a:t>Voraus.</a:t>
                      </a:r>
                      <a:br>
                        <a:rPr lang="de-DE" sz="1600">
                          <a:effectLst/>
                        </a:rPr>
                      </a:br>
                      <a:r>
                        <a:rPr lang="de-DE" sz="1600">
                          <a:effectLst/>
                        </a:rPr>
                        <a:t>Ist-Bestand (LWS)</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a:effectLst/>
                        </a:rPr>
                        <a:t>Differenz (LWS)</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a:effectLst/>
                        </a:rPr>
                        <a:t>Versorgungsgrad in %</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4178495104"/>
                  </a:ext>
                </a:extLst>
              </a:tr>
              <a:tr h="343616">
                <a:tc>
                  <a:txBody>
                    <a:bodyPr/>
                    <a:lstStyle/>
                    <a:p>
                      <a:pPr algn="ctr">
                        <a:lnSpc>
                          <a:spcPct val="115000"/>
                        </a:lnSpc>
                        <a:spcBef>
                          <a:spcPts val="600"/>
                        </a:spcBef>
                        <a:spcAft>
                          <a:spcPts val="600"/>
                        </a:spcAft>
                      </a:pPr>
                      <a:r>
                        <a:rPr lang="de-DE" sz="1600">
                          <a:effectLst/>
                        </a:rPr>
                        <a:t>Borgfeld</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dirty="0">
                          <a:effectLst/>
                        </a:rPr>
                        <a:t>378</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a:effectLst/>
                        </a:rPr>
                        <a:t>373</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a:effectLst/>
                        </a:rPr>
                        <a:t>-5</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dirty="0">
                          <a:effectLst/>
                        </a:rPr>
                        <a:t>  98,68</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1334366025"/>
                  </a:ext>
                </a:extLst>
              </a:tr>
              <a:tr h="710816">
                <a:tc>
                  <a:txBody>
                    <a:bodyPr/>
                    <a:lstStyle/>
                    <a:p>
                      <a:pPr algn="ctr">
                        <a:lnSpc>
                          <a:spcPct val="115000"/>
                        </a:lnSpc>
                        <a:spcBef>
                          <a:spcPts val="600"/>
                        </a:spcBef>
                        <a:spcAft>
                          <a:spcPts val="600"/>
                        </a:spcAft>
                      </a:pPr>
                      <a:r>
                        <a:rPr lang="de-DE" sz="1600">
                          <a:effectLst/>
                        </a:rPr>
                        <a:t>Marie-Curie-Schule</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dirty="0">
                          <a:effectLst/>
                        </a:rPr>
                        <a:t>273,5</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dirty="0">
                          <a:effectLst/>
                        </a:rPr>
                        <a:t>273</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a:effectLst/>
                        </a:rPr>
                        <a:t>-0,5</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dirty="0">
                          <a:effectLst/>
                        </a:rPr>
                        <a:t>  99,82</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3058708934"/>
                  </a:ext>
                </a:extLst>
              </a:tr>
              <a:tr h="710816">
                <a:tc>
                  <a:txBody>
                    <a:bodyPr/>
                    <a:lstStyle/>
                    <a:p>
                      <a:pPr algn="ctr">
                        <a:lnSpc>
                          <a:spcPct val="115000"/>
                        </a:lnSpc>
                        <a:spcBef>
                          <a:spcPts val="600"/>
                        </a:spcBef>
                        <a:spcAft>
                          <a:spcPts val="600"/>
                        </a:spcAft>
                      </a:pPr>
                      <a:r>
                        <a:rPr lang="de-DE" sz="1600">
                          <a:effectLst/>
                        </a:rPr>
                        <a:t>Borgfelder Saatland</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a:effectLst/>
                        </a:rPr>
                        <a:t>341</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dirty="0">
                          <a:effectLst/>
                        </a:rPr>
                        <a:t>345</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dirty="0">
                          <a:effectLst/>
                        </a:rPr>
                        <a:t> 4</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a:effectLst/>
                        </a:rPr>
                        <a:t>101,17</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2661812803"/>
                  </a:ext>
                </a:extLst>
              </a:tr>
              <a:tr h="710816">
                <a:tc>
                  <a:txBody>
                    <a:bodyPr/>
                    <a:lstStyle/>
                    <a:p>
                      <a:pPr algn="ctr">
                        <a:lnSpc>
                          <a:spcPct val="115000"/>
                        </a:lnSpc>
                        <a:spcBef>
                          <a:spcPts val="600"/>
                        </a:spcBef>
                        <a:spcAft>
                          <a:spcPts val="600"/>
                        </a:spcAft>
                      </a:pPr>
                      <a:r>
                        <a:rPr lang="de-DE" sz="1600">
                          <a:effectLst/>
                        </a:rPr>
                        <a:t>Horner Heerstr.</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a:effectLst/>
                        </a:rPr>
                        <a:t>482</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dirty="0">
                          <a:effectLst/>
                        </a:rPr>
                        <a:t>488,5</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dirty="0">
                          <a:effectLst/>
                        </a:rPr>
                        <a:t> 3,5</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a:effectLst/>
                        </a:rPr>
                        <a:t>100,73</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1916079080"/>
                  </a:ext>
                </a:extLst>
              </a:tr>
              <a:tr h="343616">
                <a:tc>
                  <a:txBody>
                    <a:bodyPr/>
                    <a:lstStyle/>
                    <a:p>
                      <a:pPr algn="ctr">
                        <a:lnSpc>
                          <a:spcPct val="115000"/>
                        </a:lnSpc>
                        <a:spcBef>
                          <a:spcPts val="600"/>
                        </a:spcBef>
                        <a:spcAft>
                          <a:spcPts val="600"/>
                        </a:spcAft>
                      </a:pPr>
                      <a:r>
                        <a:rPr lang="de-DE" sz="1600">
                          <a:effectLst/>
                        </a:rPr>
                        <a:t>Oberneuland</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a:effectLst/>
                        </a:rPr>
                        <a:t>322</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a:effectLst/>
                        </a:rPr>
                        <a:t>321</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dirty="0">
                          <a:effectLst/>
                        </a:rPr>
                        <a:t>-1</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dirty="0">
                          <a:effectLst/>
                        </a:rPr>
                        <a:t>  99,69</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4211981131"/>
                  </a:ext>
                </a:extLst>
              </a:tr>
              <a:tr h="710816">
                <a:tc>
                  <a:txBody>
                    <a:bodyPr/>
                    <a:lstStyle/>
                    <a:p>
                      <a:pPr algn="ctr">
                        <a:lnSpc>
                          <a:spcPct val="115000"/>
                        </a:lnSpc>
                        <a:spcBef>
                          <a:spcPts val="600"/>
                        </a:spcBef>
                        <a:spcAft>
                          <a:spcPts val="600"/>
                        </a:spcAft>
                      </a:pPr>
                      <a:r>
                        <a:rPr lang="de-DE" sz="1600">
                          <a:effectLst/>
                        </a:rPr>
                        <a:t>Philipp-Reis-Str.</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a:effectLst/>
                        </a:rPr>
                        <a:t>392</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a:effectLst/>
                        </a:rPr>
                        <a:t>398,33</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dirty="0">
                          <a:effectLst/>
                        </a:rPr>
                        <a:t> 6,33</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lvl="1" algn="l">
                        <a:lnSpc>
                          <a:spcPct val="115000"/>
                        </a:lnSpc>
                        <a:spcBef>
                          <a:spcPts val="600"/>
                        </a:spcBef>
                        <a:spcAft>
                          <a:spcPts val="600"/>
                        </a:spcAft>
                      </a:pPr>
                      <a:r>
                        <a:rPr lang="de-DE" sz="1600" dirty="0">
                          <a:effectLst/>
                        </a:rPr>
                        <a:t>101,61</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14474874"/>
                  </a:ext>
                </a:extLst>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a:buFont typeface="Wingdings" panose="05000000000000000000" pitchFamily="2" charset="2"/>
              <a:buChar char="Ø"/>
            </a:pPr>
            <a:r>
              <a:rPr lang="de-DE" sz="2400" b="1" dirty="0"/>
              <a:t>Von Januar 2017 bis Mai 2017 </a:t>
            </a:r>
            <a:r>
              <a:rPr lang="de-DE" sz="2400" dirty="0"/>
              <a:t/>
            </a:r>
            <a:br>
              <a:rPr lang="de-DE" sz="2400" dirty="0"/>
            </a:br>
            <a:r>
              <a:rPr lang="de-DE" sz="2400" dirty="0"/>
              <a:t>24 Workshops der sog. Phase Null an den Schulen </a:t>
            </a:r>
            <a:r>
              <a:rPr lang="de-DE" sz="2400" u="sng" dirty="0"/>
              <a:t>Alt-</a:t>
            </a:r>
            <a:r>
              <a:rPr lang="de-DE" sz="2400" u="sng" dirty="0" err="1"/>
              <a:t>Aumund</a:t>
            </a:r>
            <a:r>
              <a:rPr lang="de-DE" sz="2400" dirty="0"/>
              <a:t>, </a:t>
            </a:r>
            <a:r>
              <a:rPr lang="de-DE" sz="2400" u="sng" dirty="0"/>
              <a:t>Alfred-Faust-Straße</a:t>
            </a:r>
            <a:r>
              <a:rPr lang="de-DE" sz="2400" dirty="0"/>
              <a:t>, </a:t>
            </a:r>
            <a:r>
              <a:rPr lang="de-DE" sz="2400" u="sng" dirty="0" err="1"/>
              <a:t>Landskronastraße</a:t>
            </a:r>
            <a:r>
              <a:rPr lang="de-DE" sz="2400" dirty="0"/>
              <a:t> und </a:t>
            </a:r>
            <a:r>
              <a:rPr lang="de-DE" sz="2400" u="sng" dirty="0"/>
              <a:t>Carl-Schurz-Straße</a:t>
            </a:r>
            <a:r>
              <a:rPr lang="de-DE" sz="2400" dirty="0"/>
              <a:t> </a:t>
            </a:r>
            <a:r>
              <a:rPr lang="de-DE" dirty="0"/>
              <a:t/>
            </a:r>
            <a:br>
              <a:rPr lang="de-DE" dirty="0"/>
            </a:br>
            <a:endParaRPr lang="de-DE" dirty="0"/>
          </a:p>
          <a:p>
            <a:pPr>
              <a:buFont typeface="Wingdings" panose="05000000000000000000" pitchFamily="2" charset="2"/>
              <a:buChar char="Ø"/>
            </a:pPr>
            <a:r>
              <a:rPr lang="de-DE" sz="2400" dirty="0"/>
              <a:t>Zeitgleich gehen die Planungen für die bestehenden Halbtagsschulen, die in den Ganztag überführt werden können weiter </a:t>
            </a:r>
          </a:p>
        </p:txBody>
      </p:sp>
      <p:sp>
        <p:nvSpPr>
          <p:cNvPr id="3" name="Titel 2"/>
          <p:cNvSpPr>
            <a:spLocks noGrp="1"/>
          </p:cNvSpPr>
          <p:nvPr>
            <p:ph type="title"/>
          </p:nvPr>
        </p:nvSpPr>
        <p:spPr/>
        <p:txBody>
          <a:bodyPr/>
          <a:lstStyle/>
          <a:p>
            <a:pPr algn="ctr"/>
            <a:r>
              <a:rPr lang="de-DE" sz="3600" dirty="0"/>
              <a:t>Ganztagschulausbau</a:t>
            </a:r>
            <a:r>
              <a:rPr lang="de-DE" dirty="0"/>
              <a:t> </a:t>
            </a:r>
          </a:p>
        </p:txBody>
      </p:sp>
    </p:spTree>
    <p:extLst>
      <p:ext uri="{BB962C8B-B14F-4D97-AF65-F5344CB8AC3E}">
        <p14:creationId xmlns:p14="http://schemas.microsoft.com/office/powerpoint/2010/main" val="9764461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chor="ctr"/>
          <a:lstStyle/>
          <a:p>
            <a:pPr algn="ctr"/>
            <a:r>
              <a:rPr lang="de-DE" dirty="0" smtClean="0"/>
              <a:t>III. Oberschulen und</a:t>
            </a:r>
            <a:r>
              <a:rPr lang="de-DE" dirty="0"/>
              <a:t/>
            </a:r>
            <a:br>
              <a:rPr lang="de-DE" dirty="0"/>
            </a:br>
            <a:r>
              <a:rPr lang="de-DE" dirty="0" smtClean="0"/>
              <a:t>Gymnasien</a:t>
            </a:r>
            <a:endParaRPr lang="de-DE" dirty="0"/>
          </a:p>
        </p:txBody>
      </p:sp>
      <p:sp>
        <p:nvSpPr>
          <p:cNvPr id="4" name="Textplatzhalter 3"/>
          <p:cNvSpPr>
            <a:spLocks noGrp="1"/>
          </p:cNvSpPr>
          <p:nvPr>
            <p:ph type="body" sz="half" idx="2"/>
          </p:nvPr>
        </p:nvSpPr>
        <p:spPr>
          <a:xfrm>
            <a:off x="323528" y="2173002"/>
            <a:ext cx="4608512" cy="3808139"/>
          </a:xfrm>
        </p:spPr>
        <p:txBody>
          <a:bodyPr/>
          <a:lstStyle/>
          <a:p>
            <a:pPr marL="457200" indent="-457200">
              <a:buFont typeface="Wingdings" panose="05000000000000000000" pitchFamily="2" charset="2"/>
              <a:buChar char="Ø"/>
            </a:pPr>
            <a:r>
              <a:rPr lang="de-DE" sz="2400" dirty="0" err="1"/>
              <a:t>Schüler|innen</a:t>
            </a:r>
            <a:r>
              <a:rPr lang="de-DE" sz="2400" dirty="0"/>
              <a:t> im sekundarschulpflichtigen Alter*</a:t>
            </a:r>
          </a:p>
          <a:p>
            <a:pPr marL="457200" indent="-457200">
              <a:buFont typeface="Wingdings" panose="05000000000000000000" pitchFamily="2" charset="2"/>
              <a:buChar char="Ø"/>
            </a:pPr>
            <a:endParaRPr lang="de-DE" dirty="0"/>
          </a:p>
          <a:p>
            <a:pPr marL="457200" indent="-457200">
              <a:buFont typeface="Wingdings" panose="05000000000000000000" pitchFamily="2" charset="2"/>
              <a:buChar char="Ø"/>
            </a:pPr>
            <a:endParaRPr lang="de-DE" dirty="0"/>
          </a:p>
          <a:p>
            <a:pPr marL="457200" indent="-457200">
              <a:buFont typeface="Wingdings" panose="05000000000000000000" pitchFamily="2" charset="2"/>
              <a:buChar char="Ø"/>
            </a:pPr>
            <a:r>
              <a:rPr lang="de-DE" sz="2400" dirty="0"/>
              <a:t>(zusätzliche) Plätze </a:t>
            </a:r>
            <a:br>
              <a:rPr lang="de-DE" sz="2400" dirty="0"/>
            </a:br>
            <a:r>
              <a:rPr lang="de-DE" sz="2400" dirty="0"/>
              <a:t>und Klassenzüge*</a:t>
            </a:r>
          </a:p>
        </p:txBody>
      </p:sp>
      <p:sp>
        <p:nvSpPr>
          <p:cNvPr id="6" name="Rechteck 5"/>
          <p:cNvSpPr/>
          <p:nvPr/>
        </p:nvSpPr>
        <p:spPr>
          <a:xfrm>
            <a:off x="5214208" y="3356992"/>
            <a:ext cx="184731" cy="502702"/>
          </a:xfrm>
          <a:prstGeom prst="rect">
            <a:avLst/>
          </a:prstGeom>
        </p:spPr>
        <p:txBody>
          <a:bodyPr wrap="none">
            <a:spAutoFit/>
          </a:bodyPr>
          <a:lstStyle/>
          <a:p>
            <a:r>
              <a:rPr lang="de-DE" dirty="0">
                <a:solidFill>
                  <a:srgbClr val="31849B"/>
                </a:solidFill>
                <a:ea typeface="SimSun" panose="02010600030101010101" pitchFamily="2" charset="-122"/>
                <a:cs typeface="Times New Roman" panose="02020603050405020304" pitchFamily="18" charset="0"/>
              </a:rPr>
              <a:t/>
            </a:r>
            <a:br>
              <a:rPr lang="de-DE" dirty="0">
                <a:solidFill>
                  <a:srgbClr val="31849B"/>
                </a:solidFill>
                <a:ea typeface="SimSun" panose="02010600030101010101" pitchFamily="2" charset="-122"/>
                <a:cs typeface="Times New Roman" panose="02020603050405020304" pitchFamily="18" charset="0"/>
              </a:rPr>
            </a:br>
            <a:endParaRPr lang="de-DE" dirty="0"/>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3794206534"/>
              </p:ext>
            </p:extLst>
          </p:nvPr>
        </p:nvGraphicFramePr>
        <p:xfrm>
          <a:off x="4932040" y="1700808"/>
          <a:ext cx="3960440" cy="2158886"/>
        </p:xfrm>
        <a:graphic>
          <a:graphicData uri="http://schemas.openxmlformats.org/drawingml/2006/table">
            <a:tbl>
              <a:tblPr firstRow="1" firstCol="1" bandRow="1">
                <a:tableStyleId>{5C22544A-7EE6-4342-B048-85BDC9FD1C3A}</a:tableStyleId>
              </a:tblPr>
              <a:tblGrid>
                <a:gridCol w="1697331">
                  <a:extLst>
                    <a:ext uri="{9D8B030D-6E8A-4147-A177-3AD203B41FA5}">
                      <a16:colId xmlns:a16="http://schemas.microsoft.com/office/drawing/2014/main" xmlns="" val="2941552299"/>
                    </a:ext>
                  </a:extLst>
                </a:gridCol>
                <a:gridCol w="868402">
                  <a:extLst>
                    <a:ext uri="{9D8B030D-6E8A-4147-A177-3AD203B41FA5}">
                      <a16:colId xmlns:a16="http://schemas.microsoft.com/office/drawing/2014/main" xmlns="" val="3080908665"/>
                    </a:ext>
                  </a:extLst>
                </a:gridCol>
                <a:gridCol w="1394707">
                  <a:extLst>
                    <a:ext uri="{9D8B030D-6E8A-4147-A177-3AD203B41FA5}">
                      <a16:colId xmlns:a16="http://schemas.microsoft.com/office/drawing/2014/main" xmlns="" val="811380947"/>
                    </a:ext>
                  </a:extLst>
                </a:gridCol>
              </a:tblGrid>
              <a:tr h="447674">
                <a:tc>
                  <a:txBody>
                    <a:bodyPr/>
                    <a:lstStyle/>
                    <a:p>
                      <a:pPr algn="ctr">
                        <a:lnSpc>
                          <a:spcPct val="115000"/>
                        </a:lnSpc>
                        <a:spcAft>
                          <a:spcPts val="0"/>
                        </a:spcAft>
                      </a:pPr>
                      <a:r>
                        <a:rPr lang="de-DE" sz="1200" dirty="0">
                          <a:effectLst/>
                        </a:rPr>
                        <a:t>Stadtteil</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200">
                          <a:effectLst/>
                        </a:rPr>
                        <a:t>Zeitpunkt </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200">
                          <a:effectLst/>
                        </a:rPr>
                        <a:t>Alter 10  bis unter 16 Jahre</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extLst>
                  <a:ext uri="{0D108BD9-81ED-4DB2-BD59-A6C34878D82A}">
                    <a16:rowId xmlns:a16="http://schemas.microsoft.com/office/drawing/2014/main" xmlns="" val="1765990189"/>
                  </a:ext>
                </a:extLst>
              </a:tr>
              <a:tr h="427803">
                <a:tc>
                  <a:txBody>
                    <a:bodyPr/>
                    <a:lstStyle/>
                    <a:p>
                      <a:pPr algn="ctr">
                        <a:lnSpc>
                          <a:spcPct val="115000"/>
                        </a:lnSpc>
                        <a:spcAft>
                          <a:spcPts val="0"/>
                        </a:spcAft>
                      </a:pPr>
                      <a:r>
                        <a:rPr lang="de-DE" sz="1200" dirty="0">
                          <a:effectLst/>
                        </a:rPr>
                        <a:t>Horn-</a:t>
                      </a:r>
                      <a:r>
                        <a:rPr lang="de-DE" sz="1200" dirty="0" err="1">
                          <a:effectLst/>
                        </a:rPr>
                        <a:t>Lehe</a:t>
                      </a:r>
                      <a:r>
                        <a:rPr lang="de-DE" sz="1200" dirty="0">
                          <a:effectLst/>
                        </a:rPr>
                        <a:t> (Stadtteil)</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200" dirty="0">
                          <a:effectLst/>
                        </a:rPr>
                        <a:t>31.12.2014</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200">
                          <a:effectLst/>
                        </a:rPr>
                        <a:t>1121</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extLst>
                  <a:ext uri="{0D108BD9-81ED-4DB2-BD59-A6C34878D82A}">
                    <a16:rowId xmlns:a16="http://schemas.microsoft.com/office/drawing/2014/main" xmlns="" val="592441764"/>
                  </a:ext>
                </a:extLst>
              </a:tr>
              <a:tr h="427803">
                <a:tc>
                  <a:txBody>
                    <a:bodyPr/>
                    <a:lstStyle/>
                    <a:p>
                      <a:pPr algn="ctr">
                        <a:lnSpc>
                          <a:spcPct val="115000"/>
                        </a:lnSpc>
                        <a:spcAft>
                          <a:spcPts val="0"/>
                        </a:spcAft>
                      </a:pPr>
                      <a:r>
                        <a:rPr lang="de-DE" sz="1200" dirty="0">
                          <a:effectLst/>
                        </a:rPr>
                        <a:t>Horn-</a:t>
                      </a:r>
                      <a:r>
                        <a:rPr lang="de-DE" sz="1200" dirty="0" err="1">
                          <a:effectLst/>
                        </a:rPr>
                        <a:t>Lehe</a:t>
                      </a:r>
                      <a:r>
                        <a:rPr lang="de-DE" sz="1200" dirty="0">
                          <a:effectLst/>
                        </a:rPr>
                        <a:t> (Stadtteil)</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200" dirty="0">
                          <a:effectLst/>
                        </a:rPr>
                        <a:t>31.12.2015</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200" dirty="0">
                          <a:effectLst/>
                        </a:rPr>
                        <a:t>1144</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extLst>
                  <a:ext uri="{0D108BD9-81ED-4DB2-BD59-A6C34878D82A}">
                    <a16:rowId xmlns:a16="http://schemas.microsoft.com/office/drawing/2014/main" xmlns="" val="3135336644"/>
                  </a:ext>
                </a:extLst>
              </a:tr>
              <a:tr h="427803">
                <a:tc>
                  <a:txBody>
                    <a:bodyPr/>
                    <a:lstStyle/>
                    <a:p>
                      <a:pPr algn="ctr">
                        <a:lnSpc>
                          <a:spcPct val="115000"/>
                        </a:lnSpc>
                        <a:spcAft>
                          <a:spcPts val="0"/>
                        </a:spcAft>
                      </a:pPr>
                      <a:r>
                        <a:rPr lang="de-DE" sz="1200">
                          <a:effectLst/>
                        </a:rPr>
                        <a:t>Horn-Lehe (Stadtteil)</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200" dirty="0">
                          <a:effectLst/>
                        </a:rPr>
                        <a:t>31.12.2016</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200" dirty="0">
                          <a:effectLst/>
                        </a:rPr>
                        <a:t>1124</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extLst>
                  <a:ext uri="{0D108BD9-81ED-4DB2-BD59-A6C34878D82A}">
                    <a16:rowId xmlns:a16="http://schemas.microsoft.com/office/drawing/2014/main" xmlns="" val="445354"/>
                  </a:ext>
                </a:extLst>
              </a:tr>
              <a:tr h="427803">
                <a:tc>
                  <a:txBody>
                    <a:bodyPr/>
                    <a:lstStyle/>
                    <a:p>
                      <a:pPr algn="ctr">
                        <a:lnSpc>
                          <a:spcPct val="115000"/>
                        </a:lnSpc>
                        <a:spcAft>
                          <a:spcPts val="0"/>
                        </a:spcAft>
                      </a:pPr>
                      <a:r>
                        <a:rPr lang="de-DE" sz="1200">
                          <a:effectLst/>
                        </a:rPr>
                        <a:t>Horn-Lehe (Stadtteil)</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200">
                          <a:effectLst/>
                        </a:rPr>
                        <a:t>31.12.2017</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tc>
                  <a:txBody>
                    <a:bodyPr/>
                    <a:lstStyle/>
                    <a:p>
                      <a:pPr algn="ctr">
                        <a:lnSpc>
                          <a:spcPct val="115000"/>
                        </a:lnSpc>
                        <a:spcAft>
                          <a:spcPts val="0"/>
                        </a:spcAft>
                      </a:pPr>
                      <a:r>
                        <a:rPr lang="de-DE" sz="1200" dirty="0">
                          <a:effectLst/>
                        </a:rPr>
                        <a:t>1159</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ctr"/>
                </a:tc>
                <a:extLst>
                  <a:ext uri="{0D108BD9-81ED-4DB2-BD59-A6C34878D82A}">
                    <a16:rowId xmlns:a16="http://schemas.microsoft.com/office/drawing/2014/main" xmlns="" val="3018850094"/>
                  </a:ext>
                </a:extLst>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1301460327"/>
              </p:ext>
            </p:extLst>
          </p:nvPr>
        </p:nvGraphicFramePr>
        <p:xfrm>
          <a:off x="4211960" y="4221088"/>
          <a:ext cx="4799856" cy="1856297"/>
        </p:xfrm>
        <a:graphic>
          <a:graphicData uri="http://schemas.openxmlformats.org/drawingml/2006/table">
            <a:tbl>
              <a:tblPr firstRow="1" bandRow="1">
                <a:tableStyleId>{5C22544A-7EE6-4342-B048-85BDC9FD1C3A}</a:tableStyleId>
              </a:tblPr>
              <a:tblGrid>
                <a:gridCol w="4799856">
                  <a:extLst>
                    <a:ext uri="{9D8B030D-6E8A-4147-A177-3AD203B41FA5}">
                      <a16:colId xmlns:a16="http://schemas.microsoft.com/office/drawing/2014/main" xmlns="" val="437851964"/>
                    </a:ext>
                  </a:extLst>
                </a:gridCol>
              </a:tblGrid>
              <a:tr h="3932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100" b="1" kern="1200" dirty="0">
                          <a:solidFill>
                            <a:schemeClr val="lt1"/>
                          </a:solidFill>
                          <a:effectLst/>
                          <a:latin typeface="+mn-lt"/>
                          <a:ea typeface="+mn-ea"/>
                          <a:cs typeface="+mn-cs"/>
                        </a:rPr>
                        <a:t>Planbezirk 35 (Horn/</a:t>
                      </a:r>
                      <a:r>
                        <a:rPr lang="de-DE" sz="1100" b="1" kern="1200" dirty="0" err="1">
                          <a:solidFill>
                            <a:schemeClr val="lt1"/>
                          </a:solidFill>
                          <a:effectLst/>
                          <a:latin typeface="+mn-lt"/>
                          <a:ea typeface="+mn-ea"/>
                          <a:cs typeface="+mn-cs"/>
                        </a:rPr>
                        <a:t>Borgfeld</a:t>
                      </a:r>
                      <a:r>
                        <a:rPr lang="de-DE" sz="1100" b="1" kern="1200" dirty="0">
                          <a:solidFill>
                            <a:schemeClr val="lt1"/>
                          </a:solidFill>
                          <a:effectLst/>
                          <a:latin typeface="+mn-lt"/>
                          <a:ea typeface="+mn-ea"/>
                          <a:cs typeface="+mn-cs"/>
                        </a:rPr>
                        <a:t>/Oberneuland) </a:t>
                      </a:r>
                    </a:p>
                  </a:txBody>
                  <a:tcPr/>
                </a:tc>
                <a:extLst>
                  <a:ext uri="{0D108BD9-81ED-4DB2-BD59-A6C34878D82A}">
                    <a16:rowId xmlns:a16="http://schemas.microsoft.com/office/drawing/2014/main" xmlns="" val="3136358933"/>
                  </a:ext>
                </a:extLst>
              </a:tr>
              <a:tr h="3258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effectLst/>
                        </a:rPr>
                        <a:t>50 zusätzliche </a:t>
                      </a:r>
                      <a:r>
                        <a:rPr lang="de-DE" sz="1800" dirty="0" err="1">
                          <a:effectLst/>
                        </a:rPr>
                        <a:t>Schülerinnen|Schülerplätze</a:t>
                      </a:r>
                      <a:r>
                        <a:rPr lang="de-DE" sz="1800" dirty="0">
                          <a:effectLst/>
                        </a:rPr>
                        <a:t> </a:t>
                      </a:r>
                      <a:endParaRPr lang="de-DE" dirty="0"/>
                    </a:p>
                  </a:txBody>
                  <a:tcPr/>
                </a:tc>
                <a:extLst>
                  <a:ext uri="{0D108BD9-81ED-4DB2-BD59-A6C34878D82A}">
                    <a16:rowId xmlns:a16="http://schemas.microsoft.com/office/drawing/2014/main" xmlns="" val="847300604"/>
                  </a:ext>
                </a:extLst>
              </a:tr>
              <a:tr h="299176">
                <a:tc>
                  <a:txBody>
                    <a:bodyPr/>
                    <a:lstStyle/>
                    <a:p>
                      <a:r>
                        <a:rPr lang="de-DE" sz="1800" kern="1200" dirty="0">
                          <a:solidFill>
                            <a:schemeClr val="dk1"/>
                          </a:solidFill>
                          <a:effectLst/>
                          <a:latin typeface="+mn-lt"/>
                          <a:ea typeface="+mn-ea"/>
                          <a:cs typeface="+mn-cs"/>
                        </a:rPr>
                        <a:t>1 KV mehr        „</a:t>
                      </a:r>
                      <a:r>
                        <a:rPr lang="de-DE" sz="1800" dirty="0">
                          <a:effectLst/>
                        </a:rPr>
                        <a:t>Oberschule </a:t>
                      </a:r>
                      <a:r>
                        <a:rPr lang="de-DE" sz="1800" dirty="0" err="1">
                          <a:effectLst/>
                        </a:rPr>
                        <a:t>Ronzelenstraße</a:t>
                      </a:r>
                      <a:r>
                        <a:rPr lang="de-DE" sz="1800" dirty="0">
                          <a:effectLst/>
                        </a:rPr>
                        <a:t>“ </a:t>
                      </a:r>
                      <a:endParaRPr lang="de-DE" dirty="0"/>
                    </a:p>
                  </a:txBody>
                  <a:tcPr/>
                </a:tc>
                <a:extLst>
                  <a:ext uri="{0D108BD9-81ED-4DB2-BD59-A6C34878D82A}">
                    <a16:rowId xmlns:a16="http://schemas.microsoft.com/office/drawing/2014/main" xmlns="" val="2953735811"/>
                  </a:ext>
                </a:extLst>
              </a:tr>
              <a:tr h="299176">
                <a:tc>
                  <a:txBody>
                    <a:bodyPr/>
                    <a:lstStyle/>
                    <a:p>
                      <a:r>
                        <a:rPr lang="de-DE" dirty="0"/>
                        <a:t>1 KV mehr        „</a:t>
                      </a:r>
                      <a:r>
                        <a:rPr lang="de-DE" sz="1800" dirty="0">
                          <a:effectLst/>
                        </a:rPr>
                        <a:t>Wilhelm-Focke-Oberschule“</a:t>
                      </a:r>
                      <a:endParaRPr lang="de-DE" dirty="0"/>
                    </a:p>
                  </a:txBody>
                  <a:tcPr/>
                </a:tc>
                <a:extLst>
                  <a:ext uri="{0D108BD9-81ED-4DB2-BD59-A6C34878D82A}">
                    <a16:rowId xmlns:a16="http://schemas.microsoft.com/office/drawing/2014/main" xmlns="" val="2883044341"/>
                  </a:ext>
                </a:extLst>
              </a:tr>
              <a:tr h="299176">
                <a:tc>
                  <a:txBody>
                    <a:bodyPr/>
                    <a:lstStyle/>
                    <a:p>
                      <a:r>
                        <a:rPr lang="de-DE" dirty="0"/>
                        <a:t>1 KV mehr        „</a:t>
                      </a:r>
                      <a:r>
                        <a:rPr lang="de-DE" sz="1800" dirty="0">
                          <a:effectLst/>
                        </a:rPr>
                        <a:t>Gymnasium Horn“</a:t>
                      </a:r>
                      <a:endParaRPr lang="de-DE" dirty="0"/>
                    </a:p>
                  </a:txBody>
                  <a:tcPr/>
                </a:tc>
                <a:extLst>
                  <a:ext uri="{0D108BD9-81ED-4DB2-BD59-A6C34878D82A}">
                    <a16:rowId xmlns:a16="http://schemas.microsoft.com/office/drawing/2014/main" xmlns="" val="3032518553"/>
                  </a:ext>
                </a:extLst>
              </a:tr>
            </a:tbl>
          </a:graphicData>
        </a:graphic>
      </p:graphicFrame>
    </p:spTree>
    <p:extLst>
      <p:ext uri="{BB962C8B-B14F-4D97-AF65-F5344CB8AC3E}">
        <p14:creationId xmlns:p14="http://schemas.microsoft.com/office/powerpoint/2010/main" val="1713540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Inhaltsplatzhalter 3"/>
          <p:cNvGraphicFramePr>
            <a:graphicFrameLocks noGrp="1"/>
          </p:cNvGraphicFramePr>
          <p:nvPr>
            <p:ph idx="1"/>
            <p:extLst>
              <p:ext uri="{D42A27DB-BD31-4B8C-83A1-F6EECF244321}">
                <p14:modId xmlns:p14="http://schemas.microsoft.com/office/powerpoint/2010/main" val="3085702578"/>
              </p:ext>
            </p:extLst>
          </p:nvPr>
        </p:nvGraphicFramePr>
        <p:xfrm>
          <a:off x="982662" y="1628800"/>
          <a:ext cx="7704138" cy="4248472"/>
        </p:xfrm>
        <a:graphic>
          <a:graphicData uri="http://schemas.openxmlformats.org/drawingml/2006/table">
            <a:tbl>
              <a:tblPr>
                <a:tableStyleId>{5C22544A-7EE6-4342-B048-85BDC9FD1C3A}</a:tableStyleId>
              </a:tblPr>
              <a:tblGrid>
                <a:gridCol w="7704138">
                  <a:extLst>
                    <a:ext uri="{9D8B030D-6E8A-4147-A177-3AD203B41FA5}">
                      <a16:colId xmlns:a16="http://schemas.microsoft.com/office/drawing/2014/main" xmlns="" val="1819273099"/>
                    </a:ext>
                  </a:extLst>
                </a:gridCol>
              </a:tblGrid>
              <a:tr h="4248472">
                <a:tc>
                  <a:txBody>
                    <a:bodyPr/>
                    <a:lstStyle/>
                    <a:p>
                      <a:pPr algn="l">
                        <a:lnSpc>
                          <a:spcPct val="115000"/>
                        </a:lnSpc>
                        <a:spcAft>
                          <a:spcPts val="1000"/>
                        </a:spcAft>
                      </a:pPr>
                      <a:r>
                        <a:rPr lang="de-DE" sz="1100" dirty="0">
                          <a:effectLst/>
                        </a:rPr>
                        <a:t>Bevölkerungsprognosen werden vom Statistischen Landesamt nur jahresweise erstellt, d.h. immer in Bezug auf das Jahresende. Die derzeit aktuelle Bevölkerungsprognose basiert auf den mit dem Senat abgestimmten Annahmen zur Zuwanderung und ist zum Stand 31.08.2016 erstellt worden. Vorgehensweise und Berechnung lassen sich auf der Internetseite des Statistischen Landesamtes detailliert nachlesen </a:t>
                      </a:r>
                      <a:r>
                        <a:rPr lang="de-DE" sz="1100" u="sng" dirty="0">
                          <a:effectLst/>
                          <a:hlinkClick r:id="rId2"/>
                        </a:rPr>
                        <a:t>http://www.statistik-bremen.de/soev/indexhelp.htm</a:t>
                      </a:r>
                      <a:r>
                        <a:rPr lang="de-DE" sz="1100" dirty="0">
                          <a:effectLst/>
                        </a:rPr>
                        <a:t> .</a:t>
                      </a:r>
                    </a:p>
                    <a:p>
                      <a:pPr algn="l">
                        <a:lnSpc>
                          <a:spcPct val="115000"/>
                        </a:lnSpc>
                        <a:spcAft>
                          <a:spcPts val="1000"/>
                        </a:spcAft>
                      </a:pPr>
                      <a:r>
                        <a:rPr lang="de-DE" sz="1100" dirty="0">
                          <a:effectLst/>
                        </a:rPr>
                        <a:t>Zu beachten ist hierbei, dass es Hinweise auf Unsicherheiten in Bezug auf Datengrundlagen und Mengengerüste im Bereich Flüchtlinge gibt (z.B. Familiennachzug), welche auf höhere Bevölkerungszahlen, als in der aktuellen Bevölkerungsvorausberechnung angenommen, hinweisen könnten.</a:t>
                      </a:r>
                    </a:p>
                    <a:p>
                      <a:pPr algn="l">
                        <a:lnSpc>
                          <a:spcPct val="115000"/>
                        </a:lnSpc>
                        <a:spcAft>
                          <a:spcPts val="1000"/>
                        </a:spcAft>
                      </a:pPr>
                      <a:r>
                        <a:rPr lang="de-DE" sz="1100" dirty="0">
                          <a:effectLst/>
                        </a:rPr>
                        <a:t>An Lösungen wird gearbeitet,  allerdings handelt es sich hier um Prozesse, die sich aktuell kaum prognostizieren lassen:</a:t>
                      </a:r>
                    </a:p>
                    <a:p>
                      <a:pPr algn="l">
                        <a:lnSpc>
                          <a:spcPct val="115000"/>
                        </a:lnSpc>
                        <a:spcAft>
                          <a:spcPts val="1000"/>
                        </a:spcAft>
                      </a:pPr>
                      <a:r>
                        <a:rPr lang="de-DE" sz="1100" dirty="0">
                          <a:effectLst/>
                        </a:rPr>
                        <a:t> </a:t>
                      </a:r>
                    </a:p>
                    <a:p>
                      <a:pPr algn="l">
                        <a:lnSpc>
                          <a:spcPct val="115000"/>
                        </a:lnSpc>
                        <a:spcAft>
                          <a:spcPts val="1000"/>
                        </a:spcAft>
                      </a:pPr>
                      <a:r>
                        <a:rPr lang="de-DE" sz="1100" dirty="0">
                          <a:effectLst/>
                        </a:rPr>
                        <a:t>94% der im Stadtteil Horn-</a:t>
                      </a:r>
                      <a:r>
                        <a:rPr lang="de-DE" sz="1100" dirty="0" err="1">
                          <a:effectLst/>
                        </a:rPr>
                        <a:t>Lehe</a:t>
                      </a:r>
                      <a:r>
                        <a:rPr lang="de-DE" sz="1100" dirty="0">
                          <a:effectLst/>
                        </a:rPr>
                        <a:t> wohnenden </a:t>
                      </a:r>
                      <a:r>
                        <a:rPr lang="de-DE" sz="1100" dirty="0" err="1">
                          <a:effectLst/>
                        </a:rPr>
                        <a:t>SchülerInnen</a:t>
                      </a:r>
                      <a:r>
                        <a:rPr lang="de-DE" sz="1100" dirty="0">
                          <a:effectLst/>
                        </a:rPr>
                        <a:t> der Sekundarstufe I 2016/17 waren zum 01.08.2016 im Alter von 10 bis unter 16 Jahren, so dass dies die geeigneten Altersgruppen zu sein scheint, um aus der o.g. Bevölkerungsprognose auf die Kinder im für eine Beschulung im Sekundarbereich I relevanten Alter im Stadtteil zu schließen. </a:t>
                      </a:r>
                    </a:p>
                    <a:p>
                      <a:pPr algn="l">
                        <a:lnSpc>
                          <a:spcPct val="115000"/>
                        </a:lnSpc>
                        <a:spcAft>
                          <a:spcPts val="1000"/>
                        </a:spcAft>
                      </a:pPr>
                      <a:r>
                        <a:rPr lang="de-DE" sz="1100" dirty="0">
                          <a:effectLst/>
                        </a:rPr>
                        <a:t> </a:t>
                      </a:r>
                    </a:p>
                    <a:p>
                      <a:pPr algn="l">
                        <a:lnSpc>
                          <a:spcPct val="115000"/>
                        </a:lnSpc>
                        <a:spcAft>
                          <a:spcPts val="1000"/>
                        </a:spcAft>
                      </a:pPr>
                      <a:r>
                        <a:rPr lang="de-DE" sz="1100" dirty="0">
                          <a:effectLst/>
                        </a:rPr>
                        <a:t>Um auch hier einen Vergleich aufzuzeigen, sind hier die Zahlen ab 2014 dargestellt, ab 2016 handelt es sich um Prognosezahlen:</a:t>
                      </a:r>
                      <a:endParaRPr lang="de-DE"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89535" marR="89535" marT="0" marB="0">
                    <a:solidFill>
                      <a:schemeClr val="accent1">
                        <a:tint val="20000"/>
                        <a:alpha val="0"/>
                      </a:schemeClr>
                    </a:solidFill>
                  </a:tcPr>
                </a:tc>
                <a:extLst>
                  <a:ext uri="{0D108BD9-81ED-4DB2-BD59-A6C34878D82A}">
                    <a16:rowId xmlns:a16="http://schemas.microsoft.com/office/drawing/2014/main" xmlns="" val="1904276219"/>
                  </a:ext>
                </a:extLst>
              </a:tr>
            </a:tbl>
          </a:graphicData>
        </a:graphic>
      </p:graphicFrame>
      <p:sp>
        <p:nvSpPr>
          <p:cNvPr id="3" name="Titel 2"/>
          <p:cNvSpPr>
            <a:spLocks noGrp="1"/>
          </p:cNvSpPr>
          <p:nvPr>
            <p:ph type="title"/>
          </p:nvPr>
        </p:nvSpPr>
        <p:spPr>
          <a:xfrm>
            <a:off x="971600" y="404664"/>
            <a:ext cx="7848872" cy="1060450"/>
          </a:xfrm>
        </p:spPr>
        <p:txBody>
          <a:bodyPr/>
          <a:lstStyle/>
          <a:p>
            <a:r>
              <a:rPr lang="de-DE" sz="2800" dirty="0"/>
              <a:t>*Anmerkungen zu den statistischen Angaben</a:t>
            </a:r>
          </a:p>
        </p:txBody>
      </p:sp>
    </p:spTree>
    <p:extLst>
      <p:ext uri="{BB962C8B-B14F-4D97-AF65-F5344CB8AC3E}">
        <p14:creationId xmlns:p14="http://schemas.microsoft.com/office/powerpoint/2010/main" val="1512947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3600" dirty="0"/>
              <a:t>Einstellungssituation</a:t>
            </a:r>
            <a:r>
              <a:rPr lang="de-DE" dirty="0"/>
              <a:t> </a:t>
            </a:r>
            <a:br>
              <a:rPr lang="de-DE" dirty="0"/>
            </a:br>
            <a:r>
              <a:rPr lang="de-DE" sz="2400" dirty="0"/>
              <a:t>zum 1. Februar 2017</a:t>
            </a:r>
            <a:endParaRPr lang="de-DE" dirty="0"/>
          </a:p>
        </p:txBody>
      </p:sp>
      <p:graphicFrame>
        <p:nvGraphicFramePr>
          <p:cNvPr id="4" name="Inhaltsplatzhalter 3"/>
          <p:cNvGraphicFramePr>
            <a:graphicFrameLocks noGrp="1"/>
          </p:cNvGraphicFramePr>
          <p:nvPr>
            <p:ph sz="quarter" idx="11"/>
            <p:extLst>
              <p:ext uri="{D42A27DB-BD31-4B8C-83A1-F6EECF244321}">
                <p14:modId xmlns:p14="http://schemas.microsoft.com/office/powerpoint/2010/main" val="3592942131"/>
              </p:ext>
            </p:extLst>
          </p:nvPr>
        </p:nvGraphicFramePr>
        <p:xfrm>
          <a:off x="899592" y="1556792"/>
          <a:ext cx="7056785" cy="4536505"/>
        </p:xfrm>
        <a:graphic>
          <a:graphicData uri="http://schemas.openxmlformats.org/drawingml/2006/table">
            <a:tbl>
              <a:tblPr firstRow="1" firstCol="1" bandRow="1">
                <a:tableStyleId>{5C22544A-7EE6-4342-B048-85BDC9FD1C3A}</a:tableStyleId>
              </a:tblPr>
              <a:tblGrid>
                <a:gridCol w="1411357">
                  <a:extLst>
                    <a:ext uri="{9D8B030D-6E8A-4147-A177-3AD203B41FA5}">
                      <a16:colId xmlns:a16="http://schemas.microsoft.com/office/drawing/2014/main" xmlns="" val="2415199637"/>
                    </a:ext>
                  </a:extLst>
                </a:gridCol>
                <a:gridCol w="1411357">
                  <a:extLst>
                    <a:ext uri="{9D8B030D-6E8A-4147-A177-3AD203B41FA5}">
                      <a16:colId xmlns:a16="http://schemas.microsoft.com/office/drawing/2014/main" xmlns="" val="3786170011"/>
                    </a:ext>
                  </a:extLst>
                </a:gridCol>
                <a:gridCol w="1411357">
                  <a:extLst>
                    <a:ext uri="{9D8B030D-6E8A-4147-A177-3AD203B41FA5}">
                      <a16:colId xmlns:a16="http://schemas.microsoft.com/office/drawing/2014/main" xmlns="" val="2587447891"/>
                    </a:ext>
                  </a:extLst>
                </a:gridCol>
                <a:gridCol w="1411357">
                  <a:extLst>
                    <a:ext uri="{9D8B030D-6E8A-4147-A177-3AD203B41FA5}">
                      <a16:colId xmlns:a16="http://schemas.microsoft.com/office/drawing/2014/main" xmlns="" val="3356440622"/>
                    </a:ext>
                  </a:extLst>
                </a:gridCol>
                <a:gridCol w="1411357">
                  <a:extLst>
                    <a:ext uri="{9D8B030D-6E8A-4147-A177-3AD203B41FA5}">
                      <a16:colId xmlns:a16="http://schemas.microsoft.com/office/drawing/2014/main" xmlns="" val="271450691"/>
                    </a:ext>
                  </a:extLst>
                </a:gridCol>
              </a:tblGrid>
              <a:tr h="1247149">
                <a:tc>
                  <a:txBody>
                    <a:bodyPr/>
                    <a:lstStyle/>
                    <a:p>
                      <a:pPr algn="ctr">
                        <a:lnSpc>
                          <a:spcPct val="115000"/>
                        </a:lnSpc>
                        <a:spcBef>
                          <a:spcPts val="600"/>
                        </a:spcBef>
                        <a:spcAft>
                          <a:spcPts val="600"/>
                        </a:spcAft>
                      </a:pPr>
                      <a:r>
                        <a:rPr lang="de-DE" sz="1600" dirty="0">
                          <a:effectLst/>
                        </a:rPr>
                        <a:t>Schule</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Soll-Bedarf (LWS)</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Voraus.</a:t>
                      </a:r>
                      <a:br>
                        <a:rPr lang="de-DE" sz="1600" dirty="0">
                          <a:effectLst/>
                        </a:rPr>
                      </a:br>
                      <a:r>
                        <a:rPr lang="de-DE" sz="1600" dirty="0">
                          <a:effectLst/>
                        </a:rPr>
                        <a:t>Ist-Bestand (LWS)</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a:effectLst/>
                        </a:rPr>
                        <a:t>Differenz (LWS)</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a:effectLst/>
                        </a:rPr>
                        <a:t>Versorgungsgrad in %</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2180285225"/>
                  </a:ext>
                </a:extLst>
              </a:tr>
              <a:tr h="822339">
                <a:tc>
                  <a:txBody>
                    <a:bodyPr/>
                    <a:lstStyle/>
                    <a:p>
                      <a:pPr algn="ctr">
                        <a:lnSpc>
                          <a:spcPct val="115000"/>
                        </a:lnSpc>
                        <a:spcBef>
                          <a:spcPts val="600"/>
                        </a:spcBef>
                        <a:spcAft>
                          <a:spcPts val="600"/>
                        </a:spcAft>
                      </a:pPr>
                      <a:r>
                        <a:rPr lang="de-DE" sz="1600" dirty="0">
                          <a:effectLst/>
                        </a:rPr>
                        <a:t>Gymnasium Horn</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1.611</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1.599,5</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a:effectLst/>
                        </a:rPr>
                        <a:t>-11,3</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a:effectLst/>
                        </a:rPr>
                        <a:t>99,29</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3461957891"/>
                  </a:ext>
                </a:extLst>
              </a:tr>
              <a:tr h="822339">
                <a:tc>
                  <a:txBody>
                    <a:bodyPr/>
                    <a:lstStyle/>
                    <a:p>
                      <a:pPr algn="ctr">
                        <a:lnSpc>
                          <a:spcPct val="115000"/>
                        </a:lnSpc>
                        <a:spcBef>
                          <a:spcPts val="600"/>
                        </a:spcBef>
                        <a:spcAft>
                          <a:spcPts val="600"/>
                        </a:spcAft>
                      </a:pPr>
                      <a:r>
                        <a:rPr lang="de-DE" sz="1600">
                          <a:effectLst/>
                        </a:rPr>
                        <a:t>ObS Rockwinkel</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  1.489,5</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1.480,3</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   -9,2</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a:effectLst/>
                        </a:rPr>
                        <a:t>99,38</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4051844331"/>
                  </a:ext>
                </a:extLst>
              </a:tr>
              <a:tr h="822339">
                <a:tc>
                  <a:txBody>
                    <a:bodyPr/>
                    <a:lstStyle/>
                    <a:p>
                      <a:pPr algn="ctr">
                        <a:lnSpc>
                          <a:spcPct val="115000"/>
                        </a:lnSpc>
                        <a:spcBef>
                          <a:spcPts val="600"/>
                        </a:spcBef>
                        <a:spcAft>
                          <a:spcPts val="600"/>
                        </a:spcAft>
                      </a:pPr>
                      <a:r>
                        <a:rPr lang="de-DE" sz="1600">
                          <a:effectLst/>
                        </a:rPr>
                        <a:t>ObS Ronzelenstr.</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  1.658,5</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1.658,3</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   -0,2</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99,99</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1632266098"/>
                  </a:ext>
                </a:extLst>
              </a:tr>
              <a:tr h="822339">
                <a:tc>
                  <a:txBody>
                    <a:bodyPr/>
                    <a:lstStyle/>
                    <a:p>
                      <a:pPr algn="ctr">
                        <a:lnSpc>
                          <a:spcPct val="115000"/>
                        </a:lnSpc>
                        <a:spcBef>
                          <a:spcPts val="600"/>
                        </a:spcBef>
                        <a:spcAft>
                          <a:spcPts val="600"/>
                        </a:spcAft>
                      </a:pPr>
                      <a:r>
                        <a:rPr lang="de-DE" sz="1600">
                          <a:effectLst/>
                        </a:rPr>
                        <a:t>Wilhelm-Focke-ObS</a:t>
                      </a:r>
                      <a:endParaRPr lang="de-DE" sz="16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     711,5</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a:effectLst/>
                        </a:rPr>
                        <a:t>   </a:t>
                      </a:r>
                      <a:r>
                        <a:rPr lang="de-DE" sz="1600" dirty="0" smtClean="0">
                          <a:effectLst/>
                        </a:rPr>
                        <a:t>710,5</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smtClean="0">
                          <a:effectLst/>
                        </a:rPr>
                        <a:t>-1</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Bef>
                          <a:spcPts val="600"/>
                        </a:spcBef>
                        <a:spcAft>
                          <a:spcPts val="600"/>
                        </a:spcAft>
                      </a:pPr>
                      <a:r>
                        <a:rPr lang="de-DE" sz="1600" dirty="0" smtClean="0">
                          <a:effectLst/>
                        </a:rPr>
                        <a:t>99,85</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1640878203"/>
                  </a:ext>
                </a:extLst>
              </a:tr>
            </a:tbl>
          </a:graphicData>
        </a:graphic>
      </p:graphicFrame>
    </p:spTree>
    <p:extLst>
      <p:ext uri="{BB962C8B-B14F-4D97-AF65-F5344CB8AC3E}">
        <p14:creationId xmlns:p14="http://schemas.microsoft.com/office/powerpoint/2010/main" val="2208336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half" idx="1"/>
          </p:nvPr>
        </p:nvSpPr>
        <p:spPr>
          <a:xfrm>
            <a:off x="611278" y="1892570"/>
            <a:ext cx="3384376" cy="4681165"/>
          </a:xfrm>
        </p:spPr>
        <p:txBody>
          <a:bodyPr/>
          <a:lstStyle/>
          <a:p>
            <a:pPr marL="0" indent="0">
              <a:buNone/>
            </a:pPr>
            <a:r>
              <a:rPr lang="de-DE" sz="1800" dirty="0"/>
              <a:t>Die Sekundarstufe II am Gymnasium Horn ist fünfzügig mit fünf Profilen im Angebot und einem breiten Kursangebot. Je nach </a:t>
            </a:r>
            <a:r>
              <a:rPr lang="de-DE" sz="1800" dirty="0" err="1"/>
              <a:t>Anwahlverhalten</a:t>
            </a:r>
            <a:r>
              <a:rPr lang="de-DE" sz="1800" dirty="0"/>
              <a:t> ist die Möglichkeit der Dopplung eines Profils gegeben. Leistungskurse werden jedes Jahr in allen Fremdsprachen und in den Naturwissenschaften angeboten. </a:t>
            </a:r>
          </a:p>
        </p:txBody>
      </p:sp>
      <p:sp>
        <p:nvSpPr>
          <p:cNvPr id="3" name="Inhaltsplatzhalter 2"/>
          <p:cNvSpPr>
            <a:spLocks noGrp="1"/>
          </p:cNvSpPr>
          <p:nvPr>
            <p:ph sz="half" idx="2"/>
          </p:nvPr>
        </p:nvSpPr>
        <p:spPr>
          <a:xfrm>
            <a:off x="4067944" y="1772816"/>
            <a:ext cx="4824535" cy="3224545"/>
          </a:xfrm>
        </p:spPr>
        <p:txBody>
          <a:bodyPr/>
          <a:lstStyle/>
          <a:p>
            <a:r>
              <a:rPr lang="de-DE" sz="1400" dirty="0">
                <a:solidFill>
                  <a:srgbClr val="FF0000"/>
                </a:solidFill>
              </a:rPr>
              <a:t>Profil A: Sprache und Kultur DEU </a:t>
            </a:r>
            <a:r>
              <a:rPr lang="de-DE" sz="1400" dirty="0" err="1">
                <a:solidFill>
                  <a:srgbClr val="FF0000"/>
                </a:solidFill>
              </a:rPr>
              <a:t>phi</a:t>
            </a:r>
            <a:r>
              <a:rPr lang="de-DE" sz="1400" dirty="0">
                <a:solidFill>
                  <a:srgbClr val="FF0000"/>
                </a:solidFill>
              </a:rPr>
              <a:t> dar</a:t>
            </a:r>
          </a:p>
          <a:p>
            <a:r>
              <a:rPr lang="de-DE" sz="1400" dirty="0">
                <a:solidFill>
                  <a:srgbClr val="FF0000"/>
                </a:solidFill>
              </a:rPr>
              <a:t>Profil B: Sprache, Kunst und Leben ENG </a:t>
            </a:r>
            <a:r>
              <a:rPr lang="de-DE" sz="1400" dirty="0" err="1">
                <a:solidFill>
                  <a:srgbClr val="FF0000"/>
                </a:solidFill>
              </a:rPr>
              <a:t>deu</a:t>
            </a:r>
            <a:r>
              <a:rPr lang="de-DE" sz="1400" dirty="0">
                <a:solidFill>
                  <a:srgbClr val="FF0000"/>
                </a:solidFill>
              </a:rPr>
              <a:t> </a:t>
            </a:r>
            <a:r>
              <a:rPr lang="de-DE" sz="1400" dirty="0" err="1">
                <a:solidFill>
                  <a:srgbClr val="FF0000"/>
                </a:solidFill>
              </a:rPr>
              <a:t>soz</a:t>
            </a:r>
            <a:endParaRPr lang="de-DE" sz="1400" dirty="0">
              <a:solidFill>
                <a:srgbClr val="FF0000"/>
              </a:solidFill>
            </a:endParaRPr>
          </a:p>
          <a:p>
            <a:r>
              <a:rPr lang="de-DE" sz="1400" dirty="0">
                <a:solidFill>
                  <a:srgbClr val="FF0000"/>
                </a:solidFill>
              </a:rPr>
              <a:t>Profil C: Ökonomie und Entwicklung WIR </a:t>
            </a:r>
            <a:r>
              <a:rPr lang="de-DE" sz="1400" dirty="0" err="1">
                <a:solidFill>
                  <a:srgbClr val="FF0000"/>
                </a:solidFill>
              </a:rPr>
              <a:t>mat</a:t>
            </a:r>
            <a:r>
              <a:rPr lang="de-DE" sz="1400" dirty="0">
                <a:solidFill>
                  <a:srgbClr val="FF0000"/>
                </a:solidFill>
              </a:rPr>
              <a:t> </a:t>
            </a:r>
            <a:r>
              <a:rPr lang="de-DE" sz="1400" dirty="0" err="1">
                <a:solidFill>
                  <a:srgbClr val="FF0000"/>
                </a:solidFill>
              </a:rPr>
              <a:t>ges</a:t>
            </a:r>
            <a:endParaRPr lang="de-DE" sz="1400" dirty="0">
              <a:solidFill>
                <a:srgbClr val="FF0000"/>
              </a:solidFill>
            </a:endParaRPr>
          </a:p>
          <a:p>
            <a:r>
              <a:rPr lang="de-DE" sz="1400" dirty="0">
                <a:solidFill>
                  <a:srgbClr val="FF0000"/>
                </a:solidFill>
              </a:rPr>
              <a:t>Profil D: Mathematik und Technologie MAT </a:t>
            </a:r>
            <a:r>
              <a:rPr lang="de-DE" sz="1400" dirty="0" err="1">
                <a:solidFill>
                  <a:srgbClr val="FF0000"/>
                </a:solidFill>
              </a:rPr>
              <a:t>deu</a:t>
            </a:r>
            <a:r>
              <a:rPr lang="de-DE" sz="1400" dirty="0">
                <a:solidFill>
                  <a:srgbClr val="FF0000"/>
                </a:solidFill>
              </a:rPr>
              <a:t> </a:t>
            </a:r>
            <a:r>
              <a:rPr lang="de-DE" sz="1400" dirty="0" err="1">
                <a:solidFill>
                  <a:srgbClr val="FF0000"/>
                </a:solidFill>
              </a:rPr>
              <a:t>phi</a:t>
            </a:r>
            <a:endParaRPr lang="de-DE" sz="1400" dirty="0">
              <a:solidFill>
                <a:srgbClr val="FF0000"/>
              </a:solidFill>
            </a:endParaRPr>
          </a:p>
          <a:p>
            <a:r>
              <a:rPr lang="de-DE" sz="1400" dirty="0">
                <a:solidFill>
                  <a:srgbClr val="FF0000"/>
                </a:solidFill>
              </a:rPr>
              <a:t>Profil E: Natur, Umwelt und Verantwortung BIO </a:t>
            </a:r>
            <a:r>
              <a:rPr lang="de-DE" sz="1400" dirty="0" err="1">
                <a:solidFill>
                  <a:srgbClr val="FF0000"/>
                </a:solidFill>
              </a:rPr>
              <a:t>mat</a:t>
            </a:r>
            <a:r>
              <a:rPr lang="de-DE" sz="1400" dirty="0">
                <a:solidFill>
                  <a:srgbClr val="FF0000"/>
                </a:solidFill>
              </a:rPr>
              <a:t> </a:t>
            </a:r>
            <a:r>
              <a:rPr lang="de-DE" sz="1400" dirty="0" err="1">
                <a:solidFill>
                  <a:srgbClr val="FF0000"/>
                </a:solidFill>
              </a:rPr>
              <a:t>che</a:t>
            </a:r>
            <a:endParaRPr lang="de-DE" sz="1400" dirty="0">
              <a:solidFill>
                <a:srgbClr val="FF0000"/>
              </a:solidFill>
            </a:endParaRPr>
          </a:p>
          <a:p>
            <a:r>
              <a:rPr lang="de-DE" sz="1400" dirty="0">
                <a:solidFill>
                  <a:srgbClr val="FF0000"/>
                </a:solidFill>
              </a:rPr>
              <a:t>dazu wählbare LK ENG, FRZ AUCH MIT ABIBAC*), GES, GEG, KUN, PHY, CHE</a:t>
            </a:r>
          </a:p>
          <a:p>
            <a:endParaRPr lang="de-DE" sz="1200" dirty="0"/>
          </a:p>
          <a:p>
            <a:pPr marL="0" indent="0">
              <a:buNone/>
            </a:pPr>
            <a:r>
              <a:rPr lang="de-DE" sz="1200" dirty="0"/>
              <a:t>*) Die Abkürzung </a:t>
            </a:r>
            <a:r>
              <a:rPr lang="de-DE" sz="1200" dirty="0" err="1"/>
              <a:t>AbiBac</a:t>
            </a:r>
            <a:r>
              <a:rPr lang="de-DE" sz="1200" dirty="0"/>
              <a:t> steht für Abitur und </a:t>
            </a:r>
            <a:r>
              <a:rPr lang="de-DE" sz="1200" dirty="0" err="1"/>
              <a:t>Baccalauréat</a:t>
            </a:r>
            <a:r>
              <a:rPr lang="de-DE" sz="1200" dirty="0"/>
              <a:t>, also für den gleichzeitigen Erwerb der deutschen allgemeinen Hochschulreife und des französischen Schulabschlusses </a:t>
            </a:r>
            <a:r>
              <a:rPr lang="de-DE" sz="1200" dirty="0" err="1"/>
              <a:t>Baccalauréat</a:t>
            </a:r>
            <a:r>
              <a:rPr lang="de-DE" sz="1200" dirty="0"/>
              <a:t>. </a:t>
            </a:r>
          </a:p>
          <a:p>
            <a:pPr marL="0" indent="0">
              <a:buNone/>
            </a:pPr>
            <a:r>
              <a:rPr lang="de-DE" sz="1200" dirty="0" err="1"/>
              <a:t>AbiBac</a:t>
            </a:r>
            <a:r>
              <a:rPr lang="de-DE" sz="1200" dirty="0"/>
              <a:t> Schülerinnen und Schüler wählen den</a:t>
            </a:r>
          </a:p>
          <a:p>
            <a:pPr marL="0" indent="0">
              <a:buNone/>
            </a:pPr>
            <a:r>
              <a:rPr lang="de-DE" sz="1200" dirty="0"/>
              <a:t>Leistungskurs Französisch sowie die Fächer Geschichte </a:t>
            </a:r>
            <a:br>
              <a:rPr lang="de-DE" sz="1200" dirty="0"/>
            </a:br>
            <a:r>
              <a:rPr lang="de-DE" sz="1200" dirty="0"/>
              <a:t>und Geographie in französischer Sprache.</a:t>
            </a:r>
          </a:p>
          <a:p>
            <a:pPr marL="0" indent="0">
              <a:buNone/>
            </a:pPr>
            <a:endParaRPr lang="de-DE" dirty="0"/>
          </a:p>
        </p:txBody>
      </p:sp>
      <p:sp>
        <p:nvSpPr>
          <p:cNvPr id="4" name="Titel 3"/>
          <p:cNvSpPr>
            <a:spLocks noGrp="1"/>
          </p:cNvSpPr>
          <p:nvPr>
            <p:ph type="title"/>
          </p:nvPr>
        </p:nvSpPr>
        <p:spPr/>
        <p:txBody>
          <a:bodyPr/>
          <a:lstStyle/>
          <a:p>
            <a:r>
              <a:rPr lang="de-DE" sz="3600" dirty="0"/>
              <a:t>Schulprofile und ihre Auslastung</a:t>
            </a:r>
          </a:p>
        </p:txBody>
      </p:sp>
      <mc:AlternateContent xmlns:mc="http://schemas.openxmlformats.org/markup-compatibility/2006" xmlns:p14="http://schemas.microsoft.com/office/powerpoint/2010/main">
        <mc:Choice Requires="p14">
          <p:contentPart p14:bwMode="auto" r:id="rId2">
            <p14:nvContentPartPr>
              <p14:cNvPr id="6" name="Freihand 5"/>
              <p14:cNvContentPartPr/>
              <p14:nvPr/>
            </p14:nvContentPartPr>
            <p14:xfrm>
              <a:off x="755576" y="1988840"/>
              <a:ext cx="1939392" cy="151200"/>
            </p14:xfrm>
          </p:contentPart>
        </mc:Choice>
        <mc:Fallback xmlns="">
          <p:pic>
            <p:nvPicPr>
              <p:cNvPr id="6" name="Freihand 5"/>
              <p:cNvPicPr/>
              <p:nvPr/>
            </p:nvPicPr>
            <p:blipFill>
              <a:blip r:embed="rId3"/>
              <a:stretch>
                <a:fillRect/>
              </a:stretch>
            </p:blipFill>
            <p:spPr>
              <a:xfrm>
                <a:off x="726775" y="1931240"/>
                <a:ext cx="1996994" cy="266400"/>
              </a:xfrm>
              <a:prstGeom prst="rect">
                <a:avLst/>
              </a:prstGeom>
            </p:spPr>
          </p:pic>
        </mc:Fallback>
      </mc:AlternateContent>
    </p:spTree>
    <p:extLst>
      <p:ext uri="{BB962C8B-B14F-4D97-AF65-F5344CB8AC3E}">
        <p14:creationId xmlns:p14="http://schemas.microsoft.com/office/powerpoint/2010/main" val="2981545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half" idx="1"/>
          </p:nvPr>
        </p:nvSpPr>
        <p:spPr>
          <a:xfrm>
            <a:off x="755576" y="1473001"/>
            <a:ext cx="3024336" cy="4548286"/>
          </a:xfrm>
        </p:spPr>
        <p:txBody>
          <a:bodyPr/>
          <a:lstStyle/>
          <a:p>
            <a:pPr marL="0" indent="0">
              <a:buNone/>
            </a:pPr>
            <a:r>
              <a:rPr lang="de-DE" sz="1800" dirty="0"/>
              <a:t>Die Gymnasiale Oberstufe der Oberschule Rockwinkel ist in der Regel vierzügig mit vier Profilen. Je nach </a:t>
            </a:r>
            <a:r>
              <a:rPr lang="de-DE" sz="1800" dirty="0" err="1"/>
              <a:t>Anwahlverhalten</a:t>
            </a:r>
            <a:r>
              <a:rPr lang="de-DE" sz="1800" dirty="0"/>
              <a:t> ist die Möglichkeit der Dopplung eines Profils gegeben. </a:t>
            </a:r>
          </a:p>
          <a:p>
            <a:pPr marL="0" indent="0">
              <a:buNone/>
            </a:pPr>
            <a:endParaRPr lang="de-DE" sz="1800" dirty="0"/>
          </a:p>
          <a:p>
            <a:pPr marL="0" indent="0">
              <a:buNone/>
            </a:pPr>
            <a:r>
              <a:rPr lang="de-DE" sz="1800" dirty="0"/>
              <a:t>Die Gymnasiale Oberstufe der Oberschule an der </a:t>
            </a:r>
            <a:r>
              <a:rPr lang="de-DE" sz="1800" dirty="0" err="1"/>
              <a:t>Ronzelenstraße</a:t>
            </a:r>
            <a:r>
              <a:rPr lang="de-DE" sz="1800" dirty="0"/>
              <a:t> ist in der Regel dreizügig mit drei Profilen. Je nach </a:t>
            </a:r>
            <a:r>
              <a:rPr lang="de-DE" sz="1800" dirty="0" err="1"/>
              <a:t>Anwahlverhalten</a:t>
            </a:r>
            <a:r>
              <a:rPr lang="de-DE" sz="1800" dirty="0"/>
              <a:t> ist die Möglichkeit der Dopplung eines Profils gegeben.</a:t>
            </a:r>
          </a:p>
        </p:txBody>
      </p:sp>
      <p:sp>
        <p:nvSpPr>
          <p:cNvPr id="3" name="Inhaltsplatzhalter 2"/>
          <p:cNvSpPr>
            <a:spLocks noGrp="1"/>
          </p:cNvSpPr>
          <p:nvPr>
            <p:ph sz="half" idx="2"/>
          </p:nvPr>
        </p:nvSpPr>
        <p:spPr>
          <a:xfrm>
            <a:off x="4283968" y="1556792"/>
            <a:ext cx="4644008" cy="4464495"/>
          </a:xfrm>
        </p:spPr>
        <p:txBody>
          <a:bodyPr/>
          <a:lstStyle/>
          <a:p>
            <a:r>
              <a:rPr lang="de-DE" sz="1400" dirty="0">
                <a:solidFill>
                  <a:srgbClr val="FF0000"/>
                </a:solidFill>
              </a:rPr>
              <a:t>Profil A: Umwelt und Gesellschaft BIO </a:t>
            </a:r>
            <a:r>
              <a:rPr lang="de-DE" sz="1400" dirty="0" err="1">
                <a:solidFill>
                  <a:srgbClr val="FF0000"/>
                </a:solidFill>
              </a:rPr>
              <a:t>che</a:t>
            </a:r>
            <a:r>
              <a:rPr lang="de-DE" sz="1400" dirty="0">
                <a:solidFill>
                  <a:srgbClr val="FF0000"/>
                </a:solidFill>
              </a:rPr>
              <a:t> pol</a:t>
            </a:r>
          </a:p>
          <a:p>
            <a:r>
              <a:rPr lang="de-DE" sz="1400" dirty="0">
                <a:solidFill>
                  <a:srgbClr val="FF0000"/>
                </a:solidFill>
              </a:rPr>
              <a:t>Profil B: English in Performance ENG dar pol</a:t>
            </a:r>
          </a:p>
          <a:p>
            <a:r>
              <a:rPr lang="de-DE" sz="1400" dirty="0">
                <a:solidFill>
                  <a:srgbClr val="FF0000"/>
                </a:solidFill>
              </a:rPr>
              <a:t>Profil C: Sprache, Medien und Journalismus DEU eng pol</a:t>
            </a:r>
          </a:p>
          <a:p>
            <a:r>
              <a:rPr lang="de-DE" sz="1400" dirty="0">
                <a:solidFill>
                  <a:srgbClr val="FF0000"/>
                </a:solidFill>
              </a:rPr>
              <a:t>Profil D: Wirtschaftsprofil WIR </a:t>
            </a:r>
            <a:r>
              <a:rPr lang="de-DE" sz="1400" dirty="0" err="1">
                <a:solidFill>
                  <a:srgbClr val="FF0000"/>
                </a:solidFill>
              </a:rPr>
              <a:t>deu</a:t>
            </a:r>
            <a:r>
              <a:rPr lang="de-DE" sz="1400" dirty="0">
                <a:solidFill>
                  <a:srgbClr val="FF0000"/>
                </a:solidFill>
              </a:rPr>
              <a:t> </a:t>
            </a:r>
            <a:r>
              <a:rPr lang="de-DE" sz="1400" dirty="0" err="1">
                <a:solidFill>
                  <a:srgbClr val="FF0000"/>
                </a:solidFill>
              </a:rPr>
              <a:t>ges</a:t>
            </a:r>
            <a:r>
              <a:rPr lang="de-DE" sz="1400" dirty="0">
                <a:solidFill>
                  <a:srgbClr val="FF0000"/>
                </a:solidFill>
              </a:rPr>
              <a:t/>
            </a:r>
            <a:br>
              <a:rPr lang="de-DE" sz="1400" dirty="0">
                <a:solidFill>
                  <a:srgbClr val="FF0000"/>
                </a:solidFill>
              </a:rPr>
            </a:br>
            <a:endParaRPr lang="de-DE" sz="1400" dirty="0">
              <a:solidFill>
                <a:srgbClr val="FF0000"/>
              </a:solidFill>
            </a:endParaRPr>
          </a:p>
          <a:p>
            <a:pPr marL="0" indent="0">
              <a:buNone/>
            </a:pPr>
            <a:r>
              <a:rPr lang="de-DE" sz="1400" dirty="0">
                <a:solidFill>
                  <a:srgbClr val="FF0000"/>
                </a:solidFill>
              </a:rPr>
              <a:t>dazu wählbare LK ENG, WIR, BIO, GES, MAT, KUN </a:t>
            </a:r>
            <a:br>
              <a:rPr lang="de-DE" sz="1400" dirty="0">
                <a:solidFill>
                  <a:srgbClr val="FF0000"/>
                </a:solidFill>
              </a:rPr>
            </a:br>
            <a:r>
              <a:rPr lang="de-DE" sz="1400" dirty="0">
                <a:solidFill>
                  <a:srgbClr val="FF0000"/>
                </a:solidFill>
              </a:rPr>
              <a:t>(auch 3. LK)</a:t>
            </a:r>
          </a:p>
          <a:p>
            <a:endParaRPr lang="de-DE" sz="1200" dirty="0"/>
          </a:p>
          <a:p>
            <a:endParaRPr lang="de-DE" sz="1200" dirty="0"/>
          </a:p>
          <a:p>
            <a:endParaRPr lang="de-DE" sz="1200" dirty="0"/>
          </a:p>
          <a:p>
            <a:pPr marL="285750" indent="-285750">
              <a:buFont typeface="Arial" panose="020B0604020202020204" pitchFamily="34" charset="0"/>
              <a:buChar char="•"/>
            </a:pPr>
            <a:r>
              <a:rPr lang="de-DE" sz="1400" dirty="0">
                <a:solidFill>
                  <a:srgbClr val="FF0000"/>
                </a:solidFill>
              </a:rPr>
              <a:t>Profil A: Sport und Gesundheit SPO </a:t>
            </a:r>
            <a:r>
              <a:rPr lang="de-DE" sz="1400" dirty="0" err="1">
                <a:solidFill>
                  <a:srgbClr val="FF0000"/>
                </a:solidFill>
              </a:rPr>
              <a:t>bio</a:t>
            </a:r>
            <a:r>
              <a:rPr lang="de-DE" sz="1400" dirty="0">
                <a:solidFill>
                  <a:srgbClr val="FF0000"/>
                </a:solidFill>
              </a:rPr>
              <a:t> pol</a:t>
            </a:r>
          </a:p>
          <a:p>
            <a:pPr marL="285750" indent="-285750">
              <a:buFont typeface="Arial" panose="020B0604020202020204" pitchFamily="34" charset="0"/>
              <a:buChar char="•"/>
            </a:pPr>
            <a:r>
              <a:rPr lang="de-DE" sz="1400" dirty="0">
                <a:solidFill>
                  <a:srgbClr val="FF0000"/>
                </a:solidFill>
              </a:rPr>
              <a:t>Profil B: Mathematik und Wirtschaft MAT wir </a:t>
            </a:r>
            <a:r>
              <a:rPr lang="de-DE" sz="1400" dirty="0" err="1">
                <a:solidFill>
                  <a:srgbClr val="FF0000"/>
                </a:solidFill>
              </a:rPr>
              <a:t>ges</a:t>
            </a:r>
            <a:endParaRPr lang="de-DE" sz="1400" dirty="0">
              <a:solidFill>
                <a:srgbClr val="FF0000"/>
              </a:solidFill>
            </a:endParaRPr>
          </a:p>
          <a:p>
            <a:pPr marL="285750" indent="-285750">
              <a:buFont typeface="Arial" panose="020B0604020202020204" pitchFamily="34" charset="0"/>
              <a:buChar char="•"/>
            </a:pPr>
            <a:r>
              <a:rPr lang="de-DE" sz="1400" dirty="0">
                <a:solidFill>
                  <a:srgbClr val="FF0000"/>
                </a:solidFill>
              </a:rPr>
              <a:t>Profil C: Deutsch und Gesellschaft DEU dar pol</a:t>
            </a:r>
          </a:p>
          <a:p>
            <a:pPr marL="285750" indent="-285750">
              <a:buFont typeface="Arial" panose="020B0604020202020204" pitchFamily="34" charset="0"/>
              <a:buChar char="•"/>
            </a:pPr>
            <a:r>
              <a:rPr lang="de-DE" sz="1400" dirty="0">
                <a:solidFill>
                  <a:srgbClr val="FF0000"/>
                </a:solidFill>
              </a:rPr>
              <a:t>Oberschule an der</a:t>
            </a:r>
          </a:p>
          <a:p>
            <a:pPr marL="0" indent="0">
              <a:buNone/>
            </a:pPr>
            <a:endParaRPr lang="de-DE" sz="1400" dirty="0">
              <a:solidFill>
                <a:srgbClr val="FF0000"/>
              </a:solidFill>
            </a:endParaRPr>
          </a:p>
          <a:p>
            <a:pPr marL="0" indent="0">
              <a:buNone/>
            </a:pPr>
            <a:r>
              <a:rPr lang="de-DE" sz="1400" dirty="0">
                <a:solidFill>
                  <a:srgbClr val="FF0000"/>
                </a:solidFill>
              </a:rPr>
              <a:t>dazu wählbare LK DEU, SPO, ENG, GES</a:t>
            </a:r>
          </a:p>
          <a:p>
            <a:pPr marL="0" indent="0">
              <a:buNone/>
            </a:pPr>
            <a:endParaRPr lang="de-DE" dirty="0"/>
          </a:p>
        </p:txBody>
      </p:sp>
      <p:sp>
        <p:nvSpPr>
          <p:cNvPr id="4" name="Titel 3"/>
          <p:cNvSpPr>
            <a:spLocks noGrp="1"/>
          </p:cNvSpPr>
          <p:nvPr>
            <p:ph type="title"/>
          </p:nvPr>
        </p:nvSpPr>
        <p:spPr/>
        <p:txBody>
          <a:bodyPr/>
          <a:lstStyle/>
          <a:p>
            <a:r>
              <a:rPr lang="de-DE" sz="3600" dirty="0"/>
              <a:t>Schulprofile und ihre Auslastung</a:t>
            </a:r>
          </a:p>
        </p:txBody>
      </p:sp>
      <mc:AlternateContent xmlns:mc="http://schemas.openxmlformats.org/markup-compatibility/2006" xmlns:p14="http://schemas.microsoft.com/office/powerpoint/2010/main">
        <mc:Choice Requires="p14">
          <p:contentPart p14:bwMode="auto" r:id="rId2">
            <p14:nvContentPartPr>
              <p14:cNvPr id="7" name="Freihand 6"/>
              <p14:cNvContentPartPr/>
              <p14:nvPr/>
            </p14:nvContentPartPr>
            <p14:xfrm>
              <a:off x="3605467" y="1895569"/>
              <a:ext cx="288" cy="288"/>
            </p14:xfrm>
          </p:contentPart>
        </mc:Choice>
        <mc:Fallback xmlns="">
          <p:pic>
            <p:nvPicPr>
              <p:cNvPr id="7" name="Freihand 6"/>
              <p:cNvPicPr/>
              <p:nvPr/>
            </p:nvPicPr>
            <p:blipFill/>
            <p:spPr/>
          </p:pic>
        </mc:Fallback>
      </mc:AlternateContent>
      <mc:AlternateContent xmlns:mc="http://schemas.openxmlformats.org/markup-compatibility/2006" xmlns:p14="http://schemas.microsoft.com/office/powerpoint/2010/main">
        <mc:Choice Requires="p14">
          <p:contentPart p14:bwMode="auto" r:id="rId3">
            <p14:nvContentPartPr>
              <p14:cNvPr id="8" name="Freihand 7"/>
              <p14:cNvContentPartPr/>
              <p14:nvPr/>
            </p14:nvContentPartPr>
            <p14:xfrm>
              <a:off x="1194907" y="1791025"/>
              <a:ext cx="2410848" cy="217440"/>
            </p14:xfrm>
          </p:contentPart>
        </mc:Choice>
        <mc:Fallback xmlns="">
          <p:pic>
            <p:nvPicPr>
              <p:cNvPr id="8" name="Freihand 7"/>
              <p:cNvPicPr/>
              <p:nvPr/>
            </p:nvPicPr>
            <p:blipFill>
              <a:blip r:embed="rId4"/>
              <a:stretch>
                <a:fillRect/>
              </a:stretch>
            </p:blipFill>
            <p:spPr>
              <a:xfrm>
                <a:off x="1166108" y="1733425"/>
                <a:ext cx="2468086" cy="3322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6" name="Freihand 15"/>
              <p14:cNvContentPartPr/>
              <p14:nvPr/>
            </p14:nvContentPartPr>
            <p14:xfrm>
              <a:off x="752251" y="4140241"/>
              <a:ext cx="2480256" cy="441504"/>
            </p14:xfrm>
          </p:contentPart>
        </mc:Choice>
        <mc:Fallback xmlns="">
          <p:pic>
            <p:nvPicPr>
              <p:cNvPr id="16" name="Freihand 15"/>
              <p:cNvPicPr/>
              <p:nvPr/>
            </p:nvPicPr>
            <p:blipFill>
              <a:blip r:embed="rId6"/>
              <a:stretch>
                <a:fillRect/>
              </a:stretch>
            </p:blipFill>
            <p:spPr>
              <a:xfrm>
                <a:off x="723453" y="4082622"/>
                <a:ext cx="2537493" cy="556381"/>
              </a:xfrm>
              <a:prstGeom prst="rect">
                <a:avLst/>
              </a:prstGeom>
            </p:spPr>
          </p:pic>
        </mc:Fallback>
      </mc:AlternateContent>
    </p:spTree>
    <p:extLst>
      <p:ext uri="{BB962C8B-B14F-4D97-AF65-F5344CB8AC3E}">
        <p14:creationId xmlns:p14="http://schemas.microsoft.com/office/powerpoint/2010/main" val="14268106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dirty="0"/>
              <a:t>Sonderpädagogische Förderung</a:t>
            </a:r>
          </a:p>
        </p:txBody>
      </p:sp>
      <p:sp>
        <p:nvSpPr>
          <p:cNvPr id="3" name="Inhaltsplatzhalter 2"/>
          <p:cNvSpPr>
            <a:spLocks noGrp="1"/>
          </p:cNvSpPr>
          <p:nvPr>
            <p:ph sz="quarter" idx="11"/>
          </p:nvPr>
        </p:nvSpPr>
        <p:spPr>
          <a:xfrm>
            <a:off x="971550" y="1772816"/>
            <a:ext cx="7703318" cy="4464050"/>
          </a:xfrm>
        </p:spPr>
        <p:txBody>
          <a:bodyPr/>
          <a:lstStyle/>
          <a:p>
            <a:r>
              <a:rPr lang="de-DE" dirty="0"/>
              <a:t>laufendes Schuljahr</a:t>
            </a:r>
          </a:p>
          <a:p>
            <a:endParaRPr lang="de-DE" dirty="0"/>
          </a:p>
          <a:p>
            <a:endParaRPr lang="de-DE" dirty="0"/>
          </a:p>
          <a:p>
            <a:endParaRPr lang="de-DE" dirty="0"/>
          </a:p>
          <a:p>
            <a:r>
              <a:rPr lang="de-DE" dirty="0"/>
              <a:t> Klasse 5 im Schuljahr 2017/18 </a:t>
            </a:r>
          </a:p>
          <a:p>
            <a:pPr marL="0" indent="0">
              <a:buNone/>
            </a:pPr>
            <a:r>
              <a:rPr lang="de-DE" dirty="0"/>
              <a:t/>
            </a:r>
            <a:br>
              <a:rPr lang="de-DE" dirty="0"/>
            </a:br>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559485602"/>
              </p:ext>
            </p:extLst>
          </p:nvPr>
        </p:nvGraphicFramePr>
        <p:xfrm>
          <a:off x="1331640" y="2348880"/>
          <a:ext cx="6840760" cy="1368151"/>
        </p:xfrm>
        <a:graphic>
          <a:graphicData uri="http://schemas.openxmlformats.org/drawingml/2006/table">
            <a:tbl>
              <a:tblPr firstRow="1" firstCol="1" bandRow="1">
                <a:tableStyleId>{5C22544A-7EE6-4342-B048-85BDC9FD1C3A}</a:tableStyleId>
              </a:tblPr>
              <a:tblGrid>
                <a:gridCol w="2952328">
                  <a:extLst>
                    <a:ext uri="{9D8B030D-6E8A-4147-A177-3AD203B41FA5}">
                      <a16:colId xmlns:a16="http://schemas.microsoft.com/office/drawing/2014/main" xmlns="" val="1016078202"/>
                    </a:ext>
                  </a:extLst>
                </a:gridCol>
                <a:gridCol w="1942626">
                  <a:extLst>
                    <a:ext uri="{9D8B030D-6E8A-4147-A177-3AD203B41FA5}">
                      <a16:colId xmlns:a16="http://schemas.microsoft.com/office/drawing/2014/main" xmlns="" val="3184204520"/>
                    </a:ext>
                  </a:extLst>
                </a:gridCol>
                <a:gridCol w="1945806">
                  <a:extLst>
                    <a:ext uri="{9D8B030D-6E8A-4147-A177-3AD203B41FA5}">
                      <a16:colId xmlns:a16="http://schemas.microsoft.com/office/drawing/2014/main" xmlns="" val="2882072101"/>
                    </a:ext>
                  </a:extLst>
                </a:gridCol>
              </a:tblGrid>
              <a:tr h="333021">
                <a:tc>
                  <a:txBody>
                    <a:bodyPr/>
                    <a:lstStyle/>
                    <a:p>
                      <a:pPr algn="ctr">
                        <a:lnSpc>
                          <a:spcPct val="115000"/>
                        </a:lnSpc>
                        <a:spcAft>
                          <a:spcPts val="1000"/>
                        </a:spcAft>
                      </a:pPr>
                      <a:r>
                        <a:rPr lang="de-DE" sz="1600" dirty="0">
                          <a:effectLst/>
                        </a:rPr>
                        <a:t>Schule</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de-DE" sz="1600" dirty="0">
                          <a:effectLst/>
                        </a:rPr>
                        <a:t>LSV-Stunden</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de-DE" sz="1600" dirty="0">
                          <a:effectLst/>
                        </a:rPr>
                        <a:t>W+E-Stunden</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1203056280"/>
                  </a:ext>
                </a:extLst>
              </a:tr>
              <a:tr h="333021">
                <a:tc>
                  <a:txBody>
                    <a:bodyPr/>
                    <a:lstStyle/>
                    <a:p>
                      <a:pPr algn="ctr">
                        <a:lnSpc>
                          <a:spcPct val="115000"/>
                        </a:lnSpc>
                        <a:spcAft>
                          <a:spcPts val="1000"/>
                        </a:spcAft>
                      </a:pPr>
                      <a:r>
                        <a:rPr lang="de-DE" sz="1600" dirty="0">
                          <a:effectLst/>
                        </a:rPr>
                        <a:t>Oberschule Rockwinkel</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de-DE" sz="1600" dirty="0">
                          <a:effectLst/>
                        </a:rPr>
                        <a:t>16</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de-DE" sz="1600" dirty="0">
                          <a:effectLst/>
                        </a:rPr>
                        <a:t>  72</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1771965835"/>
                  </a:ext>
                </a:extLst>
              </a:tr>
              <a:tr h="369088">
                <a:tc>
                  <a:txBody>
                    <a:bodyPr/>
                    <a:lstStyle/>
                    <a:p>
                      <a:pPr algn="ctr">
                        <a:lnSpc>
                          <a:spcPct val="115000"/>
                        </a:lnSpc>
                        <a:spcAft>
                          <a:spcPts val="1000"/>
                        </a:spcAft>
                      </a:pPr>
                      <a:r>
                        <a:rPr lang="de-DE" sz="1600" dirty="0">
                          <a:effectLst/>
                        </a:rPr>
                        <a:t>Oberschule </a:t>
                      </a:r>
                      <a:r>
                        <a:rPr lang="de-DE" sz="1600" dirty="0" err="1">
                          <a:effectLst/>
                        </a:rPr>
                        <a:t>Ronzelenstraße</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de-DE" sz="1600" dirty="0">
                          <a:effectLst/>
                        </a:rPr>
                        <a:t>54</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de-DE" sz="1600" dirty="0">
                          <a:effectLst/>
                        </a:rPr>
                        <a:t>150</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1179184566"/>
                  </a:ext>
                </a:extLst>
              </a:tr>
              <a:tr h="333021">
                <a:tc>
                  <a:txBody>
                    <a:bodyPr/>
                    <a:lstStyle/>
                    <a:p>
                      <a:pPr algn="ctr">
                        <a:lnSpc>
                          <a:spcPct val="115000"/>
                        </a:lnSpc>
                        <a:spcAft>
                          <a:spcPts val="1000"/>
                        </a:spcAft>
                      </a:pPr>
                      <a:r>
                        <a:rPr lang="de-DE" sz="1600" dirty="0">
                          <a:effectLst/>
                        </a:rPr>
                        <a:t>Wilhelm-Focke-Oberschule</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de-DE" sz="1600" dirty="0">
                          <a:effectLst/>
                        </a:rPr>
                        <a:t>79</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de-DE" sz="1600" dirty="0">
                          <a:effectLst/>
                        </a:rPr>
                        <a:t> </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2967556998"/>
                  </a:ext>
                </a:extLst>
              </a:tr>
            </a:tbl>
          </a:graphicData>
        </a:graphic>
      </p:graphicFrame>
      <p:graphicFrame>
        <p:nvGraphicFramePr>
          <p:cNvPr id="7" name="Tabelle 6"/>
          <p:cNvGraphicFramePr>
            <a:graphicFrameLocks noGrp="1"/>
          </p:cNvGraphicFramePr>
          <p:nvPr>
            <p:extLst>
              <p:ext uri="{D42A27DB-BD31-4B8C-83A1-F6EECF244321}">
                <p14:modId xmlns:p14="http://schemas.microsoft.com/office/powerpoint/2010/main" val="584787334"/>
              </p:ext>
            </p:extLst>
          </p:nvPr>
        </p:nvGraphicFramePr>
        <p:xfrm>
          <a:off x="1331640" y="4437112"/>
          <a:ext cx="6480720" cy="1408176"/>
        </p:xfrm>
        <a:graphic>
          <a:graphicData uri="http://schemas.openxmlformats.org/drawingml/2006/table">
            <a:tbl>
              <a:tblPr firstRow="1" bandRow="1">
                <a:tableStyleId>{5C22544A-7EE6-4342-B048-85BDC9FD1C3A}</a:tableStyleId>
              </a:tblPr>
              <a:tblGrid>
                <a:gridCol w="3024336">
                  <a:extLst>
                    <a:ext uri="{9D8B030D-6E8A-4147-A177-3AD203B41FA5}">
                      <a16:colId xmlns:a16="http://schemas.microsoft.com/office/drawing/2014/main" xmlns="" val="3527147088"/>
                    </a:ext>
                  </a:extLst>
                </a:gridCol>
                <a:gridCol w="3456384">
                  <a:extLst>
                    <a:ext uri="{9D8B030D-6E8A-4147-A177-3AD203B41FA5}">
                      <a16:colId xmlns:a16="http://schemas.microsoft.com/office/drawing/2014/main" xmlns="" val="3917963487"/>
                    </a:ext>
                  </a:extLst>
                </a:gridCol>
              </a:tblGrid>
              <a:tr h="362746">
                <a:tc>
                  <a:txBody>
                    <a:bodyPr/>
                    <a:lstStyle/>
                    <a:p>
                      <a:pPr algn="ctr"/>
                      <a:r>
                        <a:rPr lang="de-DE" dirty="0"/>
                        <a:t>Schule</a:t>
                      </a:r>
                    </a:p>
                  </a:txBody>
                  <a:tcPr/>
                </a:tc>
                <a:tc>
                  <a:txBody>
                    <a:bodyPr/>
                    <a:lstStyle/>
                    <a:p>
                      <a:pPr algn="ctr"/>
                      <a:r>
                        <a:rPr lang="de-DE" dirty="0"/>
                        <a:t>Lerngruppen</a:t>
                      </a:r>
                    </a:p>
                  </a:txBody>
                  <a:tcPr/>
                </a:tc>
                <a:extLst>
                  <a:ext uri="{0D108BD9-81ED-4DB2-BD59-A6C34878D82A}">
                    <a16:rowId xmlns:a16="http://schemas.microsoft.com/office/drawing/2014/main" xmlns="" val="18929403"/>
                  </a:ext>
                </a:extLst>
              </a:tr>
              <a:tr h="300485">
                <a:tc>
                  <a:txBody>
                    <a:bodyPr/>
                    <a:lstStyle/>
                    <a:p>
                      <a:pPr marL="0" algn="ctr" defTabSz="914400" rtl="0" eaLnBrk="1" latinLnBrk="0" hangingPunct="1">
                        <a:lnSpc>
                          <a:spcPct val="115000"/>
                        </a:lnSpc>
                        <a:spcAft>
                          <a:spcPts val="1000"/>
                        </a:spcAft>
                      </a:pPr>
                      <a:r>
                        <a:rPr lang="de-DE" sz="1600" b="1" kern="1200" dirty="0">
                          <a:solidFill>
                            <a:schemeClr val="lt1"/>
                          </a:solidFill>
                          <a:effectLst/>
                          <a:latin typeface="+mn-lt"/>
                          <a:ea typeface="+mn-ea"/>
                          <a:cs typeface="+mn-cs"/>
                        </a:rPr>
                        <a:t>Oberschule Rockwinkel</a:t>
                      </a:r>
                    </a:p>
                  </a:txBody>
                  <a:tcPr>
                    <a:solidFill>
                      <a:srgbClr val="E2001A"/>
                    </a:solidFill>
                  </a:tcPr>
                </a:tc>
                <a:tc>
                  <a:txBody>
                    <a:bodyPr/>
                    <a:lstStyle/>
                    <a:p>
                      <a:r>
                        <a:rPr lang="de-DE" sz="1600" dirty="0"/>
                        <a:t>2 LSV                </a:t>
                      </a:r>
                      <a:r>
                        <a:rPr lang="de-DE" sz="1600" dirty="0" smtClean="0"/>
                        <a:t>  bei </a:t>
                      </a:r>
                      <a:r>
                        <a:rPr lang="de-DE" sz="1600" dirty="0"/>
                        <a:t>6-Zügigkeit</a:t>
                      </a:r>
                    </a:p>
                  </a:txBody>
                  <a:tcPr/>
                </a:tc>
                <a:extLst>
                  <a:ext uri="{0D108BD9-81ED-4DB2-BD59-A6C34878D82A}">
                    <a16:rowId xmlns:a16="http://schemas.microsoft.com/office/drawing/2014/main" xmlns="" val="2196801439"/>
                  </a:ext>
                </a:extLst>
              </a:tr>
              <a:tr h="289518">
                <a:tc>
                  <a:txBody>
                    <a:bodyPr/>
                    <a:lstStyle/>
                    <a:p>
                      <a:pPr marL="0" algn="ctr" defTabSz="914400" rtl="0" eaLnBrk="1" latinLnBrk="0" hangingPunct="1">
                        <a:lnSpc>
                          <a:spcPct val="115000"/>
                        </a:lnSpc>
                        <a:spcAft>
                          <a:spcPts val="1000"/>
                        </a:spcAft>
                      </a:pPr>
                      <a:r>
                        <a:rPr lang="de-DE" sz="1600" b="1" kern="1200" dirty="0">
                          <a:solidFill>
                            <a:schemeClr val="lt1"/>
                          </a:solidFill>
                          <a:effectLst/>
                          <a:latin typeface="+mn-lt"/>
                          <a:ea typeface="+mn-ea"/>
                          <a:cs typeface="+mn-cs"/>
                        </a:rPr>
                        <a:t>Oberschule </a:t>
                      </a:r>
                      <a:r>
                        <a:rPr lang="de-DE" sz="1600" b="1" kern="1200" dirty="0" err="1">
                          <a:solidFill>
                            <a:schemeClr val="lt1"/>
                          </a:solidFill>
                          <a:effectLst/>
                          <a:latin typeface="+mn-lt"/>
                          <a:ea typeface="+mn-ea"/>
                          <a:cs typeface="+mn-cs"/>
                        </a:rPr>
                        <a:t>Ronzelenstraße</a:t>
                      </a:r>
                      <a:endParaRPr lang="de-DE" sz="1600" b="1" kern="1200" dirty="0">
                        <a:solidFill>
                          <a:schemeClr val="lt1"/>
                        </a:solidFill>
                        <a:effectLst/>
                        <a:latin typeface="+mn-lt"/>
                        <a:ea typeface="+mn-ea"/>
                        <a:cs typeface="+mn-cs"/>
                      </a:endParaRPr>
                    </a:p>
                  </a:txBody>
                  <a:tcPr marL="68580" marR="68580" marT="0" marB="0" anchor="ctr">
                    <a:solidFill>
                      <a:srgbClr val="E2001A"/>
                    </a:solidFill>
                  </a:tcPr>
                </a:tc>
                <a:tc>
                  <a:txBody>
                    <a:bodyPr/>
                    <a:lstStyle/>
                    <a:p>
                      <a:r>
                        <a:rPr lang="de-DE" sz="1600" kern="1200" dirty="0">
                          <a:solidFill>
                            <a:schemeClr val="dk1"/>
                          </a:solidFill>
                          <a:effectLst/>
                          <a:latin typeface="+mn-lt"/>
                          <a:ea typeface="+mn-ea"/>
                          <a:cs typeface="+mn-cs"/>
                        </a:rPr>
                        <a:t>1 LSV u.1 W+E </a:t>
                      </a:r>
                      <a:r>
                        <a:rPr lang="de-DE" sz="1600" kern="1200" dirty="0" smtClean="0">
                          <a:solidFill>
                            <a:schemeClr val="dk1"/>
                          </a:solidFill>
                          <a:effectLst/>
                          <a:latin typeface="+mn-lt"/>
                          <a:ea typeface="+mn-ea"/>
                          <a:cs typeface="+mn-cs"/>
                        </a:rPr>
                        <a:t>  bei </a:t>
                      </a:r>
                      <a:r>
                        <a:rPr lang="de-DE" sz="1600" kern="1200" dirty="0">
                          <a:solidFill>
                            <a:schemeClr val="dk1"/>
                          </a:solidFill>
                          <a:effectLst/>
                          <a:latin typeface="+mn-lt"/>
                          <a:ea typeface="+mn-ea"/>
                          <a:cs typeface="+mn-cs"/>
                        </a:rPr>
                        <a:t>4-Zügigkeit</a:t>
                      </a:r>
                    </a:p>
                  </a:txBody>
                  <a:tcPr>
                    <a:solidFill>
                      <a:srgbClr val="FFE7EA"/>
                    </a:solidFill>
                  </a:tcPr>
                </a:tc>
                <a:extLst>
                  <a:ext uri="{0D108BD9-81ED-4DB2-BD59-A6C34878D82A}">
                    <a16:rowId xmlns:a16="http://schemas.microsoft.com/office/drawing/2014/main" xmlns="" val="2303878159"/>
                  </a:ext>
                </a:extLst>
              </a:tr>
              <a:tr h="289518">
                <a:tc>
                  <a:txBody>
                    <a:bodyPr/>
                    <a:lstStyle/>
                    <a:p>
                      <a:pPr marL="0" algn="ctr" defTabSz="914400" rtl="0" eaLnBrk="1" latinLnBrk="0" hangingPunct="1">
                        <a:lnSpc>
                          <a:spcPct val="115000"/>
                        </a:lnSpc>
                        <a:spcAft>
                          <a:spcPts val="1000"/>
                        </a:spcAft>
                      </a:pPr>
                      <a:r>
                        <a:rPr lang="de-DE" sz="1600" b="1" kern="1200" dirty="0">
                          <a:solidFill>
                            <a:schemeClr val="lt1"/>
                          </a:solidFill>
                          <a:effectLst/>
                          <a:latin typeface="+mn-lt"/>
                          <a:ea typeface="+mn-ea"/>
                          <a:cs typeface="+mn-cs"/>
                        </a:rPr>
                        <a:t>Wilhelm-Focke-Oberschule</a:t>
                      </a:r>
                    </a:p>
                  </a:txBody>
                  <a:tcPr marL="68580" marR="68580" marT="0" marB="0" anchor="ctr">
                    <a:solidFill>
                      <a:srgbClr val="E2001A"/>
                    </a:solidFill>
                  </a:tcPr>
                </a:tc>
                <a:tc>
                  <a:txBody>
                    <a:bodyPr/>
                    <a:lstStyle/>
                    <a:p>
                      <a:r>
                        <a:rPr lang="de-DE" sz="1600" dirty="0"/>
                        <a:t>1 LSV           </a:t>
                      </a:r>
                      <a:r>
                        <a:rPr lang="de-DE" sz="1600" dirty="0" smtClean="0"/>
                        <a:t>       </a:t>
                      </a:r>
                      <a:r>
                        <a:rPr lang="de-DE" sz="1600" dirty="0"/>
                        <a:t>bei 4-Zügigkeit</a:t>
                      </a:r>
                    </a:p>
                  </a:txBody>
                  <a:tcPr anchor="ctr"/>
                </a:tc>
                <a:extLst>
                  <a:ext uri="{0D108BD9-81ED-4DB2-BD59-A6C34878D82A}">
                    <a16:rowId xmlns:a16="http://schemas.microsoft.com/office/drawing/2014/main" xmlns="" val="2154667874"/>
                  </a:ext>
                </a:extLst>
              </a:tr>
            </a:tbl>
          </a:graphicData>
        </a:graphic>
      </p:graphicFrame>
    </p:spTree>
    <p:extLst>
      <p:ext uri="{BB962C8B-B14F-4D97-AF65-F5344CB8AC3E}">
        <p14:creationId xmlns:p14="http://schemas.microsoft.com/office/powerpoint/2010/main" val="594624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57200"/>
            <a:ext cx="8424936" cy="1099592"/>
          </a:xfrm>
        </p:spPr>
        <p:txBody>
          <a:bodyPr anchor="ctr"/>
          <a:lstStyle/>
          <a:p>
            <a:pPr algn="ctr"/>
            <a:r>
              <a:rPr lang="de-DE" dirty="0" smtClean="0"/>
              <a:t>Themenschwerpunkte</a:t>
            </a:r>
            <a:endParaRPr lang="de-DE" dirty="0"/>
          </a:p>
        </p:txBody>
      </p:sp>
      <p:sp>
        <p:nvSpPr>
          <p:cNvPr id="3" name="Inhaltsplatzhalter 2"/>
          <p:cNvSpPr>
            <a:spLocks noGrp="1"/>
          </p:cNvSpPr>
          <p:nvPr>
            <p:ph idx="1"/>
          </p:nvPr>
        </p:nvSpPr>
        <p:spPr>
          <a:xfrm>
            <a:off x="4355976" y="1772816"/>
            <a:ext cx="4248472" cy="3944218"/>
          </a:xfrm>
        </p:spPr>
        <p:txBody>
          <a:bodyPr/>
          <a:lstStyle/>
          <a:p>
            <a:pPr marL="0" indent="0">
              <a:buNone/>
            </a:pPr>
            <a:r>
              <a:rPr lang="de-DE" sz="1200" dirty="0" smtClean="0"/>
              <a:t>Tagesordnung der öffentlichen Beiratssitzung:</a:t>
            </a:r>
          </a:p>
          <a:p>
            <a:pPr marL="0" indent="0">
              <a:buNone/>
            </a:pPr>
            <a:endParaRPr lang="de-DE" sz="1200" dirty="0" smtClean="0"/>
          </a:p>
          <a:p>
            <a:pPr marL="0" indent="0">
              <a:buNone/>
            </a:pPr>
            <a:r>
              <a:rPr lang="de-DE" sz="1200" b="1" dirty="0" smtClean="0"/>
              <a:t>1</a:t>
            </a:r>
            <a:r>
              <a:rPr lang="de-DE" sz="1200" b="1" dirty="0"/>
              <a:t>. </a:t>
            </a:r>
            <a:r>
              <a:rPr lang="de-DE" sz="1200" dirty="0"/>
              <a:t>Begrüßung und Beschluss der Tagesordnung </a:t>
            </a:r>
          </a:p>
          <a:p>
            <a:pPr marL="0" indent="0">
              <a:buNone/>
            </a:pPr>
            <a:r>
              <a:rPr lang="de-DE" sz="1200" b="1" dirty="0"/>
              <a:t>2. </a:t>
            </a:r>
            <a:r>
              <a:rPr lang="de-DE" sz="1200" dirty="0"/>
              <a:t>Planungskonferenz Bildung und Kinder </a:t>
            </a:r>
          </a:p>
          <a:p>
            <a:endParaRPr lang="de-DE" sz="1200" dirty="0"/>
          </a:p>
          <a:p>
            <a:pPr marL="0" indent="0">
              <a:buNone/>
            </a:pPr>
            <a:r>
              <a:rPr lang="de-DE" sz="1200" b="1" dirty="0" smtClean="0"/>
              <a:t>       Themenschwerpunkte</a:t>
            </a:r>
            <a:r>
              <a:rPr lang="de-DE" sz="1200" b="1" dirty="0"/>
              <a:t>: </a:t>
            </a:r>
            <a:endParaRPr lang="de-DE" sz="1200" dirty="0"/>
          </a:p>
          <a:p>
            <a:pPr>
              <a:buFont typeface="Wingdings" panose="05000000000000000000" pitchFamily="2" charset="2"/>
              <a:buChar char="Ø"/>
            </a:pPr>
            <a:r>
              <a:rPr lang="de-DE" sz="1200" dirty="0" smtClean="0"/>
              <a:t>        Kindertageseinrichtungen</a:t>
            </a:r>
          </a:p>
          <a:p>
            <a:pPr lvl="2">
              <a:buFont typeface="Wingdings" panose="05000000000000000000" pitchFamily="2" charset="2"/>
              <a:buChar char="v"/>
            </a:pPr>
            <a:r>
              <a:rPr lang="de-DE" sz="1200" dirty="0" smtClean="0"/>
              <a:t>Sachstand </a:t>
            </a:r>
            <a:r>
              <a:rPr lang="de-DE" sz="1200" dirty="0"/>
              <a:t>Ist/-Soll-Betreuungssituation </a:t>
            </a:r>
            <a:r>
              <a:rPr lang="de-DE" sz="1200" dirty="0" smtClean="0"/>
              <a:t/>
            </a:r>
            <a:br>
              <a:rPr lang="de-DE" sz="1200" dirty="0" smtClean="0"/>
            </a:br>
            <a:r>
              <a:rPr lang="de-DE" sz="1200" dirty="0" smtClean="0"/>
              <a:t>in </a:t>
            </a:r>
            <a:r>
              <a:rPr lang="de-DE" sz="1200" dirty="0"/>
              <a:t>Horn-Lehe </a:t>
            </a:r>
          </a:p>
          <a:p>
            <a:pPr lvl="2">
              <a:buFont typeface="Wingdings" panose="05000000000000000000" pitchFamily="2" charset="2"/>
              <a:buChar char="v"/>
            </a:pPr>
            <a:r>
              <a:rPr lang="de-DE" sz="1200" dirty="0" smtClean="0"/>
              <a:t>Derzeitiger </a:t>
            </a:r>
            <a:r>
              <a:rPr lang="de-DE" sz="1200" dirty="0"/>
              <a:t>Planungsstand </a:t>
            </a:r>
          </a:p>
          <a:p>
            <a:pPr>
              <a:buFont typeface="Wingdings" panose="05000000000000000000" pitchFamily="2" charset="2"/>
              <a:buChar char="Ø"/>
            </a:pPr>
            <a:r>
              <a:rPr lang="de-DE" sz="1200" dirty="0" smtClean="0"/>
              <a:t>        Grundschulen </a:t>
            </a:r>
            <a:endParaRPr lang="de-DE" sz="1200" dirty="0"/>
          </a:p>
          <a:p>
            <a:pPr lvl="2">
              <a:buFont typeface="Wingdings" panose="05000000000000000000" pitchFamily="2" charset="2"/>
              <a:buChar char="v"/>
            </a:pPr>
            <a:r>
              <a:rPr lang="de-DE" sz="1200" dirty="0" smtClean="0"/>
              <a:t>Sachstand </a:t>
            </a:r>
            <a:r>
              <a:rPr lang="de-DE" sz="1200" dirty="0"/>
              <a:t>Ist/-Soll-Situation </a:t>
            </a:r>
          </a:p>
          <a:p>
            <a:pPr lvl="2">
              <a:buFont typeface="Wingdings" panose="05000000000000000000" pitchFamily="2" charset="2"/>
              <a:buChar char="v"/>
            </a:pPr>
            <a:r>
              <a:rPr lang="de-DE" sz="1200" dirty="0" smtClean="0"/>
              <a:t>Ausbau </a:t>
            </a:r>
            <a:r>
              <a:rPr lang="de-DE" sz="1200" dirty="0"/>
              <a:t>Ganztagsplätze </a:t>
            </a:r>
          </a:p>
          <a:p>
            <a:pPr>
              <a:buFont typeface="Wingdings" panose="05000000000000000000" pitchFamily="2" charset="2"/>
              <a:buChar char="Ø"/>
            </a:pPr>
            <a:r>
              <a:rPr lang="de-DE" sz="1200" dirty="0" smtClean="0"/>
              <a:t>        Oberschulen/Gymnasium </a:t>
            </a:r>
            <a:endParaRPr lang="de-DE" sz="1200" dirty="0"/>
          </a:p>
          <a:p>
            <a:pPr lvl="2">
              <a:buFont typeface="Wingdings" panose="05000000000000000000" pitchFamily="2" charset="2"/>
              <a:buChar char="v"/>
            </a:pPr>
            <a:r>
              <a:rPr lang="de-DE" sz="1200" dirty="0" smtClean="0"/>
              <a:t>Sachstand </a:t>
            </a:r>
            <a:r>
              <a:rPr lang="de-DE" sz="1200" dirty="0"/>
              <a:t>Ist/-Soll-Situation </a:t>
            </a:r>
          </a:p>
          <a:p>
            <a:pPr lvl="2">
              <a:buFont typeface="Wingdings" panose="05000000000000000000" pitchFamily="2" charset="2"/>
              <a:buChar char="v"/>
            </a:pPr>
            <a:r>
              <a:rPr lang="de-DE" sz="1200" dirty="0" smtClean="0"/>
              <a:t>Profilangebot </a:t>
            </a:r>
            <a:endParaRPr lang="de-DE" sz="1200" dirty="0"/>
          </a:p>
          <a:p>
            <a:pPr lvl="2">
              <a:buFont typeface="Wingdings" panose="05000000000000000000" pitchFamily="2" charset="2"/>
              <a:buChar char="v"/>
            </a:pPr>
            <a:r>
              <a:rPr lang="de-DE" sz="1200" dirty="0" smtClean="0"/>
              <a:t>Sachstand </a:t>
            </a:r>
            <a:r>
              <a:rPr lang="de-DE" sz="1200" dirty="0"/>
              <a:t>Inklusion </a:t>
            </a:r>
          </a:p>
          <a:p>
            <a:pPr marL="0" indent="0">
              <a:buNone/>
            </a:pPr>
            <a:r>
              <a:rPr lang="de-DE" sz="1200" b="1" dirty="0" smtClean="0"/>
              <a:t>3</a:t>
            </a:r>
            <a:r>
              <a:rPr lang="de-DE" sz="1200" b="1" dirty="0"/>
              <a:t>.</a:t>
            </a:r>
            <a:r>
              <a:rPr lang="de-DE" sz="1200" dirty="0"/>
              <a:t> Mitteilungen des Ortsamtes </a:t>
            </a:r>
          </a:p>
          <a:p>
            <a:pPr marL="0" indent="0">
              <a:buNone/>
            </a:pPr>
            <a:r>
              <a:rPr lang="de-DE" sz="1200" b="1" dirty="0"/>
              <a:t>4.</a:t>
            </a:r>
            <a:r>
              <a:rPr lang="de-DE" sz="1200" dirty="0"/>
              <a:t> Verschiedenes </a:t>
            </a:r>
          </a:p>
          <a:p>
            <a:pPr lvl="2">
              <a:buFont typeface="Wingdings" panose="05000000000000000000" pitchFamily="2" charset="2"/>
              <a:buChar char="v"/>
            </a:pPr>
            <a:endParaRPr lang="de-DE" sz="1200" dirty="0" smtClean="0"/>
          </a:p>
        </p:txBody>
      </p:sp>
      <p:sp>
        <p:nvSpPr>
          <p:cNvPr id="4" name="Textplatzhalter 3"/>
          <p:cNvSpPr>
            <a:spLocks noGrp="1"/>
          </p:cNvSpPr>
          <p:nvPr>
            <p:ph type="body" sz="half" idx="2"/>
          </p:nvPr>
        </p:nvSpPr>
        <p:spPr>
          <a:xfrm>
            <a:off x="827584" y="1917614"/>
            <a:ext cx="3060204" cy="3951373"/>
          </a:xfrm>
        </p:spPr>
        <p:txBody>
          <a:bodyPr/>
          <a:lstStyle/>
          <a:p>
            <a:pPr marL="571500" indent="-571500">
              <a:lnSpc>
                <a:spcPct val="150000"/>
              </a:lnSpc>
              <a:buFont typeface="+mj-lt"/>
              <a:buAutoNum type="romanUcPeriod"/>
            </a:pPr>
            <a:r>
              <a:rPr lang="de-DE" dirty="0" smtClean="0"/>
              <a:t>Kita</a:t>
            </a:r>
            <a:endParaRPr lang="de-DE" dirty="0"/>
          </a:p>
          <a:p>
            <a:pPr marL="571500" indent="-571500">
              <a:lnSpc>
                <a:spcPct val="150000"/>
              </a:lnSpc>
              <a:buFont typeface="+mj-lt"/>
              <a:buAutoNum type="romanUcPeriod"/>
            </a:pPr>
            <a:r>
              <a:rPr lang="de-DE" dirty="0"/>
              <a:t>Grundschulen</a:t>
            </a:r>
          </a:p>
          <a:p>
            <a:pPr marL="571500" indent="-571500">
              <a:lnSpc>
                <a:spcPct val="150000"/>
              </a:lnSpc>
              <a:buFont typeface="+mj-lt"/>
              <a:buAutoNum type="romanUcPeriod"/>
            </a:pPr>
            <a:r>
              <a:rPr lang="de-DE" dirty="0"/>
              <a:t>Oberschulen und Gymnasien</a:t>
            </a:r>
          </a:p>
        </p:txBody>
      </p:sp>
    </p:spTree>
    <p:extLst>
      <p:ext uri="{BB962C8B-B14F-4D97-AF65-F5344CB8AC3E}">
        <p14:creationId xmlns:p14="http://schemas.microsoft.com/office/powerpoint/2010/main" val="40236453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half" idx="1"/>
          </p:nvPr>
        </p:nvSpPr>
        <p:spPr>
          <a:xfrm>
            <a:off x="971599" y="1556792"/>
            <a:ext cx="2592289" cy="4669382"/>
          </a:xfrm>
        </p:spPr>
        <p:txBody>
          <a:bodyPr/>
          <a:lstStyle/>
          <a:p>
            <a:r>
              <a:rPr lang="de-DE" dirty="0"/>
              <a:t>Bau</a:t>
            </a:r>
          </a:p>
          <a:p>
            <a:r>
              <a:rPr lang="de-DE" dirty="0"/>
              <a:t>Sanierung</a:t>
            </a:r>
          </a:p>
          <a:p>
            <a:pPr marL="0" indent="0">
              <a:buNone/>
            </a:pPr>
            <a:endParaRPr lang="de-DE" dirty="0"/>
          </a:p>
        </p:txBody>
      </p:sp>
      <p:sp>
        <p:nvSpPr>
          <p:cNvPr id="3" name="Inhaltsplatzhalter 2"/>
          <p:cNvSpPr>
            <a:spLocks noGrp="1"/>
          </p:cNvSpPr>
          <p:nvPr>
            <p:ph sz="half" idx="2"/>
          </p:nvPr>
        </p:nvSpPr>
        <p:spPr>
          <a:xfrm>
            <a:off x="3419872" y="1340768"/>
            <a:ext cx="4990009" cy="4885406"/>
          </a:xfrm>
        </p:spPr>
        <p:txBody>
          <a:bodyPr/>
          <a:lstStyle/>
          <a:p>
            <a:pPr marL="0" indent="0">
              <a:buNone/>
            </a:pPr>
            <a:r>
              <a:rPr lang="de-DE" sz="1800" dirty="0"/>
              <a:t>Die detaillierten Bedarfe können nach Aussage von Immobilien Bremen </a:t>
            </a:r>
            <a:r>
              <a:rPr lang="de-DE" sz="1800" dirty="0" err="1"/>
              <a:t>AöR</a:t>
            </a:r>
            <a:r>
              <a:rPr lang="de-DE" sz="1800" dirty="0"/>
              <a:t> wegen der Komplexität nicht in Form einer Auswertung dargestellt werden. Immobilien Bremen </a:t>
            </a:r>
            <a:r>
              <a:rPr lang="de-DE" sz="1800" dirty="0" err="1"/>
              <a:t>AöR</a:t>
            </a:r>
            <a:r>
              <a:rPr lang="de-DE" sz="1800" dirty="0"/>
              <a:t> wendet zur Bewertung des Gebäudebestandes folgende Werkzeuge an:</a:t>
            </a:r>
          </a:p>
          <a:p>
            <a:pPr marL="0" indent="0">
              <a:buNone/>
            </a:pPr>
            <a:r>
              <a:rPr lang="de-DE" sz="1800" dirty="0"/>
              <a:t>•	Zustandsbewertung Bau (</a:t>
            </a:r>
            <a:r>
              <a:rPr lang="de-DE" sz="1800" dirty="0" err="1"/>
              <a:t>ZuBau</a:t>
            </a:r>
            <a:r>
              <a:rPr lang="de-DE" sz="1800" dirty="0"/>
              <a:t>)</a:t>
            </a:r>
          </a:p>
          <a:p>
            <a:pPr marL="0" indent="0">
              <a:buNone/>
            </a:pPr>
            <a:r>
              <a:rPr lang="de-DE" sz="1800" dirty="0"/>
              <a:t>•	Sanierungsfahrplan</a:t>
            </a:r>
          </a:p>
          <a:p>
            <a:pPr marL="0" indent="0">
              <a:buNone/>
            </a:pPr>
            <a:r>
              <a:rPr lang="de-DE" sz="1800" dirty="0"/>
              <a:t>•	Datenerhebungen zu den Themen Schadstoffe, </a:t>
            </a:r>
            <a:r>
              <a:rPr lang="de-DE" sz="1800" dirty="0" err="1"/>
              <a:t>baul</a:t>
            </a:r>
            <a:r>
              <a:rPr lang="de-DE" sz="1800" dirty="0"/>
              <a:t>. Brandschutz, Tragwerk)</a:t>
            </a:r>
          </a:p>
          <a:p>
            <a:pPr marL="0" indent="0">
              <a:buNone/>
            </a:pPr>
            <a:r>
              <a:rPr lang="de-DE" sz="1800" dirty="0"/>
              <a:t>Vor diesem Hintergrund wurde </a:t>
            </a:r>
            <a:r>
              <a:rPr lang="de-DE" sz="1800" u="sng" dirty="0"/>
              <a:t>für die allgemeinbindenden und berufsbildenden Schulen </a:t>
            </a:r>
            <a:r>
              <a:rPr lang="de-DE" sz="1800" dirty="0"/>
              <a:t>ein Kostenvolumen für Sanierungs-</a:t>
            </a:r>
            <a:r>
              <a:rPr lang="de-DE" sz="1800" dirty="0" err="1"/>
              <a:t>maßnahmen</a:t>
            </a:r>
            <a:r>
              <a:rPr lang="de-DE" sz="1800" dirty="0"/>
              <a:t> in Höhe eines hohen dreistelligen Millionenbetrages ermittelt. </a:t>
            </a:r>
          </a:p>
          <a:p>
            <a:pPr marL="0" indent="0">
              <a:buNone/>
            </a:pPr>
            <a:r>
              <a:rPr lang="de-DE" sz="1800" dirty="0"/>
              <a:t>Für </a:t>
            </a:r>
            <a:r>
              <a:rPr lang="de-DE" sz="1800" u="sng" dirty="0"/>
              <a:t>Kindertagesstätten</a:t>
            </a:r>
            <a:r>
              <a:rPr lang="de-DE" sz="1800" dirty="0"/>
              <a:t> in Höhe von ca. </a:t>
            </a:r>
          </a:p>
          <a:p>
            <a:pPr marL="0" indent="0">
              <a:buNone/>
            </a:pPr>
            <a:r>
              <a:rPr lang="de-DE" sz="1800" dirty="0"/>
              <a:t>58 Mio. € und für </a:t>
            </a:r>
            <a:r>
              <a:rPr lang="de-DE" sz="1800" u="sng" dirty="0"/>
              <a:t>Pausenhöfe</a:t>
            </a:r>
            <a:r>
              <a:rPr lang="de-DE" sz="1800" dirty="0"/>
              <a:t> ca. 11 Mio. €.</a:t>
            </a:r>
          </a:p>
          <a:p>
            <a:pPr marL="0" indent="0">
              <a:buNone/>
            </a:pPr>
            <a:endParaRPr lang="de-DE" sz="1800" dirty="0"/>
          </a:p>
        </p:txBody>
      </p:sp>
      <p:sp>
        <p:nvSpPr>
          <p:cNvPr id="4" name="Titel 3"/>
          <p:cNvSpPr>
            <a:spLocks noGrp="1"/>
          </p:cNvSpPr>
          <p:nvPr>
            <p:ph type="title"/>
          </p:nvPr>
        </p:nvSpPr>
        <p:spPr/>
        <p:txBody>
          <a:bodyPr/>
          <a:lstStyle/>
          <a:p>
            <a:r>
              <a:rPr lang="de-DE" sz="3600" dirty="0" smtClean="0"/>
              <a:t>Gebäude</a:t>
            </a:r>
            <a:endParaRPr lang="de-DE" sz="3600" dirty="0"/>
          </a:p>
        </p:txBody>
      </p:sp>
      <mc:AlternateContent xmlns:mc="http://schemas.openxmlformats.org/markup-compatibility/2006" xmlns:p14="http://schemas.microsoft.com/office/powerpoint/2010/main">
        <mc:Choice Requires="p14">
          <p:contentPart p14:bwMode="auto" r:id="rId2">
            <p14:nvContentPartPr>
              <p14:cNvPr id="11" name="Freihand 10"/>
              <p14:cNvContentPartPr/>
              <p14:nvPr/>
            </p14:nvContentPartPr>
            <p14:xfrm>
              <a:off x="2081371" y="3382513"/>
              <a:ext cx="288" cy="288"/>
            </p14:xfrm>
          </p:contentPart>
        </mc:Choice>
        <mc:Fallback xmlns="">
          <p:pic>
            <p:nvPicPr>
              <p:cNvPr id="11" name="Freihand 10"/>
              <p:cNvPicPr/>
              <p:nvPr/>
            </p:nvPicPr>
            <p:blipFill/>
            <p:spPr/>
          </p:pic>
        </mc:Fallback>
      </mc:AlternateContent>
      <mc:AlternateContent xmlns:mc="http://schemas.openxmlformats.org/markup-compatibility/2006" xmlns:p14="http://schemas.microsoft.com/office/powerpoint/2010/main">
        <mc:Choice Requires="p14">
          <p:contentPart p14:bwMode="auto" r:id="rId3">
            <p14:nvContentPartPr>
              <p14:cNvPr id="28" name="Freihand 27"/>
              <p14:cNvContentPartPr/>
              <p14:nvPr/>
            </p14:nvContentPartPr>
            <p14:xfrm>
              <a:off x="2170723" y="5515945"/>
              <a:ext cx="535320" cy="126720"/>
            </p14:xfrm>
          </p:contentPart>
        </mc:Choice>
        <mc:Fallback xmlns="">
          <p:pic>
            <p:nvPicPr>
              <p:cNvPr id="28" name="Freihand 27"/>
              <p:cNvPicPr/>
              <p:nvPr/>
            </p:nvPicPr>
            <p:blipFill/>
            <p:spPr/>
          </p:pic>
        </mc:Fallback>
      </mc:AlternateContent>
    </p:spTree>
    <p:extLst>
      <p:ext uri="{BB962C8B-B14F-4D97-AF65-F5344CB8AC3E}">
        <p14:creationId xmlns:p14="http://schemas.microsoft.com/office/powerpoint/2010/main" val="53158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half" idx="1"/>
          </p:nvPr>
        </p:nvSpPr>
        <p:spPr>
          <a:xfrm>
            <a:off x="971599" y="1556792"/>
            <a:ext cx="2592289" cy="4669382"/>
          </a:xfrm>
        </p:spPr>
        <p:txBody>
          <a:bodyPr/>
          <a:lstStyle/>
          <a:p>
            <a:r>
              <a:rPr lang="de-DE" dirty="0"/>
              <a:t>Reinigung</a:t>
            </a:r>
          </a:p>
          <a:p>
            <a:pPr marL="0" indent="0">
              <a:buNone/>
            </a:pPr>
            <a:endParaRPr lang="de-DE" dirty="0"/>
          </a:p>
        </p:txBody>
      </p:sp>
      <p:sp>
        <p:nvSpPr>
          <p:cNvPr id="3" name="Inhaltsplatzhalter 2"/>
          <p:cNvSpPr>
            <a:spLocks noGrp="1"/>
          </p:cNvSpPr>
          <p:nvPr>
            <p:ph sz="half" idx="2"/>
          </p:nvPr>
        </p:nvSpPr>
        <p:spPr>
          <a:xfrm>
            <a:off x="3347864" y="1556792"/>
            <a:ext cx="4990009" cy="4813398"/>
          </a:xfrm>
        </p:spPr>
        <p:txBody>
          <a:bodyPr/>
          <a:lstStyle/>
          <a:p>
            <a:pPr marL="0" indent="0">
              <a:buNone/>
            </a:pPr>
            <a:r>
              <a:rPr lang="de-DE" sz="1600" u="sng" dirty="0"/>
              <a:t>Die von der Immobilien Bremen, </a:t>
            </a:r>
            <a:r>
              <a:rPr lang="de-DE" sz="1600" u="sng" dirty="0" err="1"/>
              <a:t>AöR</a:t>
            </a:r>
            <a:r>
              <a:rPr lang="de-DE" sz="1600" u="sng" dirty="0"/>
              <a:t> Objekte gereinigten Objekte</a:t>
            </a:r>
            <a:r>
              <a:rPr lang="de-DE" sz="1600" dirty="0"/>
              <a:t>, unterliegen dem Tarifvertrag Innenreinigung und der entsprechenden Reinigungsrichtlinie (RRL). Eine </a:t>
            </a:r>
            <a:r>
              <a:rPr lang="de-DE" sz="1600" u="sng" dirty="0"/>
              <a:t>Ausnahme bilden die Grundschulen,</a:t>
            </a:r>
            <a:r>
              <a:rPr lang="de-DE" sz="1600" dirty="0"/>
              <a:t> entgegen der neuen RRL werden diese </a:t>
            </a:r>
            <a:r>
              <a:rPr lang="de-DE" sz="1600" u="sng" dirty="0"/>
              <a:t>weiterhin 5-malig gereinigt</a:t>
            </a:r>
            <a:r>
              <a:rPr lang="de-DE" sz="1600" dirty="0"/>
              <a:t>. Die Reinigungsstunden werden anhand von Raumgruppen, den zugehörigen qm-Werten und den entsprechenden Reinigungshäufigkeiten berechnet. </a:t>
            </a:r>
            <a:r>
              <a:rPr lang="de-DE" sz="1600" u="sng" dirty="0"/>
              <a:t>Im Bereich der Eigenreinigung</a:t>
            </a:r>
            <a:r>
              <a:rPr lang="de-DE" sz="1600" dirty="0"/>
              <a:t> werden einige Schulen noch nach alter RRL und den entsprechenden alten niedrigeren Leistungswerten (LW) gereinigt. Schrittweise werden diese jedoch in naher Zukunft ebenfalls auf die neue Reinigungsrichtlinie und die entsprechenden Leistungswerte umgestellt. Hierdurch wird die Anzahl der Reinigungsstunden sinken. </a:t>
            </a:r>
            <a:r>
              <a:rPr lang="de-DE" sz="1600" u="sng" dirty="0"/>
              <a:t>Die Reinigung der Kindertageseinrichtungen</a:t>
            </a:r>
            <a:r>
              <a:rPr lang="de-DE" sz="1600" dirty="0"/>
              <a:t> liegt in der </a:t>
            </a:r>
            <a:r>
              <a:rPr lang="de-DE" sz="1600" dirty="0" err="1"/>
              <a:t>Verant</a:t>
            </a:r>
            <a:r>
              <a:rPr lang="de-DE" sz="1600" dirty="0"/>
              <a:t>-</a:t>
            </a:r>
            <a:br>
              <a:rPr lang="de-DE" sz="1600" dirty="0"/>
            </a:br>
            <a:r>
              <a:rPr lang="de-DE" sz="1600" dirty="0" err="1"/>
              <a:t>wortung</a:t>
            </a:r>
            <a:r>
              <a:rPr lang="de-DE" sz="1600" dirty="0"/>
              <a:t> der Träger der Kindertageseinrichtungen. </a:t>
            </a:r>
          </a:p>
        </p:txBody>
      </p:sp>
      <p:sp>
        <p:nvSpPr>
          <p:cNvPr id="4" name="Titel 3"/>
          <p:cNvSpPr>
            <a:spLocks noGrp="1"/>
          </p:cNvSpPr>
          <p:nvPr>
            <p:ph type="title"/>
          </p:nvPr>
        </p:nvSpPr>
        <p:spPr/>
        <p:txBody>
          <a:bodyPr/>
          <a:lstStyle/>
          <a:p>
            <a:r>
              <a:rPr lang="de-DE" sz="3600" dirty="0"/>
              <a:t>Gebäude</a:t>
            </a:r>
          </a:p>
        </p:txBody>
      </p:sp>
      <mc:AlternateContent xmlns:mc="http://schemas.openxmlformats.org/markup-compatibility/2006" xmlns:p14="http://schemas.microsoft.com/office/powerpoint/2010/main">
        <mc:Choice Requires="p14">
          <p:contentPart p14:bwMode="auto" r:id="rId2">
            <p14:nvContentPartPr>
              <p14:cNvPr id="17" name="Freihand 16"/>
              <p14:cNvContentPartPr/>
              <p14:nvPr/>
            </p14:nvContentPartPr>
            <p14:xfrm>
              <a:off x="0" y="0"/>
              <a:ext cx="0" cy="0"/>
            </p14:xfrm>
          </p:contentPart>
        </mc:Choice>
        <mc:Fallback xmlns="">
          <p:pic>
            <p:nvPicPr>
              <p:cNvPr id="17" name="Freihand 16"/>
              <p:cNvPicPr/>
              <p:nvPr/>
            </p:nvPicPr>
            <p:blipFill/>
            <p:spPr/>
          </p:pic>
        </mc:Fallback>
      </mc:AlternateContent>
      <mc:AlternateContent xmlns:mc="http://schemas.openxmlformats.org/markup-compatibility/2006" xmlns:p14="http://schemas.microsoft.com/office/powerpoint/2010/main">
        <mc:Choice Requires="p14">
          <p:contentPart p14:bwMode="auto" r:id="rId3">
            <p14:nvContentPartPr>
              <p14:cNvPr id="29" name="Freihand 28"/>
              <p14:cNvContentPartPr/>
              <p14:nvPr/>
            </p14:nvContentPartPr>
            <p14:xfrm>
              <a:off x="6876571" y="1865905"/>
              <a:ext cx="950112" cy="141984"/>
            </p14:xfrm>
          </p:contentPart>
        </mc:Choice>
        <mc:Fallback xmlns="">
          <p:pic>
            <p:nvPicPr>
              <p:cNvPr id="29" name="Freihand 28"/>
              <p:cNvPicPr/>
              <p:nvPr/>
            </p:nvPicPr>
            <p:blipFill>
              <a:blip r:embed="rId4"/>
              <a:stretch>
                <a:fillRect/>
              </a:stretch>
            </p:blipFill>
            <p:spPr>
              <a:xfrm>
                <a:off x="6847769" y="1808247"/>
                <a:ext cx="1007356" cy="256941"/>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0" name="Freihand 29"/>
              <p14:cNvContentPartPr/>
              <p14:nvPr/>
            </p14:nvContentPartPr>
            <p14:xfrm>
              <a:off x="3486523" y="2088529"/>
              <a:ext cx="3490848" cy="166176"/>
            </p14:xfrm>
          </p:contentPart>
        </mc:Choice>
        <mc:Fallback xmlns="">
          <p:pic>
            <p:nvPicPr>
              <p:cNvPr id="30" name="Freihand 29"/>
              <p:cNvPicPr/>
              <p:nvPr/>
            </p:nvPicPr>
            <p:blipFill>
              <a:blip r:embed="rId6"/>
              <a:stretch>
                <a:fillRect/>
              </a:stretch>
            </p:blipFill>
            <p:spPr>
              <a:xfrm>
                <a:off x="3457724" y="2030979"/>
                <a:ext cx="3548087" cy="280917"/>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32" name="Freihand 31"/>
              <p14:cNvContentPartPr/>
              <p14:nvPr/>
            </p14:nvContentPartPr>
            <p14:xfrm>
              <a:off x="3464059" y="2095153"/>
              <a:ext cx="3485952" cy="151200"/>
            </p14:xfrm>
          </p:contentPart>
        </mc:Choice>
        <mc:Fallback xmlns="">
          <p:pic>
            <p:nvPicPr>
              <p:cNvPr id="32" name="Freihand 31"/>
              <p:cNvPicPr/>
              <p:nvPr/>
            </p:nvPicPr>
            <p:blipFill>
              <a:blip r:embed="rId8"/>
              <a:stretch>
                <a:fillRect/>
              </a:stretch>
            </p:blipFill>
            <p:spPr>
              <a:xfrm>
                <a:off x="3435258" y="2037553"/>
                <a:ext cx="3543193" cy="2660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33" name="Freihand 32"/>
              <p14:cNvContentPartPr/>
              <p14:nvPr/>
            </p14:nvContentPartPr>
            <p14:xfrm>
              <a:off x="3479035" y="2400721"/>
              <a:ext cx="2280096" cy="135072"/>
            </p14:xfrm>
          </p:contentPart>
        </mc:Choice>
        <mc:Fallback xmlns="">
          <p:pic>
            <p:nvPicPr>
              <p:cNvPr id="33" name="Freihand 32"/>
              <p:cNvPicPr/>
              <p:nvPr/>
            </p:nvPicPr>
            <p:blipFill>
              <a:blip r:embed="rId10"/>
              <a:stretch>
                <a:fillRect/>
              </a:stretch>
            </p:blipFill>
            <p:spPr>
              <a:xfrm>
                <a:off x="3450237" y="2343090"/>
                <a:ext cx="2337332" cy="249973"/>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34" name="Freihand 33"/>
              <p14:cNvContentPartPr/>
              <p14:nvPr/>
            </p14:nvContentPartPr>
            <p14:xfrm>
              <a:off x="4021627" y="4734673"/>
              <a:ext cx="2758752" cy="232704"/>
            </p14:xfrm>
          </p:contentPart>
        </mc:Choice>
        <mc:Fallback xmlns="">
          <p:pic>
            <p:nvPicPr>
              <p:cNvPr id="34" name="Freihand 33"/>
              <p:cNvPicPr/>
              <p:nvPr/>
            </p:nvPicPr>
            <p:blipFill>
              <a:blip r:embed="rId12"/>
              <a:stretch>
                <a:fillRect/>
              </a:stretch>
            </p:blipFill>
            <p:spPr>
              <a:xfrm>
                <a:off x="3992826" y="4677037"/>
                <a:ext cx="2815993" cy="347615"/>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35" name="Freihand 34"/>
              <p14:cNvContentPartPr/>
              <p14:nvPr/>
            </p14:nvContentPartPr>
            <p14:xfrm>
              <a:off x="3382267" y="5046865"/>
              <a:ext cx="1801152" cy="142560"/>
            </p14:xfrm>
          </p:contentPart>
        </mc:Choice>
        <mc:Fallback xmlns="">
          <p:pic>
            <p:nvPicPr>
              <p:cNvPr id="35" name="Freihand 34"/>
              <p:cNvPicPr/>
              <p:nvPr/>
            </p:nvPicPr>
            <p:blipFill>
              <a:blip r:embed="rId14"/>
              <a:stretch>
                <a:fillRect/>
              </a:stretch>
            </p:blipFill>
            <p:spPr>
              <a:xfrm>
                <a:off x="3353466" y="4989265"/>
                <a:ext cx="1858394" cy="257400"/>
              </a:xfrm>
              <a:prstGeom prst="rect">
                <a:avLst/>
              </a:prstGeom>
            </p:spPr>
          </p:pic>
        </mc:Fallback>
      </mc:AlternateContent>
    </p:spTree>
    <p:extLst>
      <p:ext uri="{BB962C8B-B14F-4D97-AF65-F5344CB8AC3E}">
        <p14:creationId xmlns:p14="http://schemas.microsoft.com/office/powerpoint/2010/main" val="1928782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half" idx="1"/>
          </p:nvPr>
        </p:nvSpPr>
        <p:spPr>
          <a:xfrm>
            <a:off x="971599" y="1556792"/>
            <a:ext cx="2592289" cy="576064"/>
          </a:xfrm>
        </p:spPr>
        <p:txBody>
          <a:bodyPr/>
          <a:lstStyle/>
          <a:p>
            <a:r>
              <a:rPr lang="de-DE" dirty="0"/>
              <a:t>Reinigung</a:t>
            </a:r>
          </a:p>
          <a:p>
            <a:pPr marL="0" indent="0">
              <a:buNone/>
            </a:pPr>
            <a:endParaRPr lang="de-DE" dirty="0"/>
          </a:p>
        </p:txBody>
      </p:sp>
      <p:sp>
        <p:nvSpPr>
          <p:cNvPr id="4" name="Titel 3"/>
          <p:cNvSpPr>
            <a:spLocks noGrp="1"/>
          </p:cNvSpPr>
          <p:nvPr>
            <p:ph type="title"/>
          </p:nvPr>
        </p:nvSpPr>
        <p:spPr/>
        <p:txBody>
          <a:bodyPr/>
          <a:lstStyle/>
          <a:p>
            <a:r>
              <a:rPr lang="de-DE" sz="3600" dirty="0"/>
              <a:t>Gebäude</a:t>
            </a:r>
          </a:p>
        </p:txBody>
      </p:sp>
      <mc:AlternateContent xmlns:mc="http://schemas.openxmlformats.org/markup-compatibility/2006" xmlns:p14="http://schemas.microsoft.com/office/powerpoint/2010/main">
        <mc:Choice Requires="p14">
          <p:contentPart p14:bwMode="auto" r:id="rId2">
            <p14:nvContentPartPr>
              <p14:cNvPr id="17" name="Freihand 16"/>
              <p14:cNvContentPartPr/>
              <p14:nvPr/>
            </p14:nvContentPartPr>
            <p14:xfrm>
              <a:off x="0" y="0"/>
              <a:ext cx="0" cy="0"/>
            </p14:xfrm>
          </p:contentPart>
        </mc:Choice>
        <mc:Fallback xmlns="">
          <p:pic>
            <p:nvPicPr>
              <p:cNvPr id="17" name="Freihand 16"/>
              <p:cNvPicPr/>
              <p:nvPr/>
            </p:nvPicPr>
            <p:blipFill/>
            <p:spPr/>
          </p:pic>
        </mc:Fallback>
      </mc:AlternateContent>
      <p:sp>
        <p:nvSpPr>
          <p:cNvPr id="6" name="Inhaltsplatzhalter 5"/>
          <p:cNvSpPr>
            <a:spLocks noGrp="1"/>
          </p:cNvSpPr>
          <p:nvPr>
            <p:ph sz="half" idx="2"/>
          </p:nvPr>
        </p:nvSpPr>
        <p:spPr>
          <a:xfrm>
            <a:off x="1259631" y="2132856"/>
            <a:ext cx="7438281" cy="4032448"/>
          </a:xfrm>
        </p:spPr>
        <p:txBody>
          <a:bodyPr/>
          <a:lstStyle/>
          <a:p>
            <a:pPr marL="0" indent="0">
              <a:buNone/>
            </a:pPr>
            <a:r>
              <a:rPr lang="de-DE" sz="2000" dirty="0"/>
              <a:t>Insgesamt 722,67 Reinigungsstunden/Woche</a:t>
            </a:r>
          </a:p>
          <a:p>
            <a:endParaRPr lang="de-DE" dirty="0"/>
          </a:p>
          <a:p>
            <a:endParaRPr lang="de-DE" dirty="0"/>
          </a:p>
        </p:txBody>
      </p:sp>
      <p:graphicFrame>
        <p:nvGraphicFramePr>
          <p:cNvPr id="10" name="Tabelle 9"/>
          <p:cNvGraphicFramePr>
            <a:graphicFrameLocks noGrp="1"/>
          </p:cNvGraphicFramePr>
          <p:nvPr>
            <p:extLst>
              <p:ext uri="{D42A27DB-BD31-4B8C-83A1-F6EECF244321}">
                <p14:modId xmlns:p14="http://schemas.microsoft.com/office/powerpoint/2010/main" val="3069619971"/>
              </p:ext>
            </p:extLst>
          </p:nvPr>
        </p:nvGraphicFramePr>
        <p:xfrm>
          <a:off x="1331640" y="2607408"/>
          <a:ext cx="3240360" cy="731520"/>
        </p:xfrm>
        <a:graphic>
          <a:graphicData uri="http://schemas.openxmlformats.org/drawingml/2006/table">
            <a:tbl>
              <a:tblPr firstRow="1" bandRow="1">
                <a:tableStyleId>{5C22544A-7EE6-4342-B048-85BDC9FD1C3A}</a:tableStyleId>
              </a:tblPr>
              <a:tblGrid>
                <a:gridCol w="3240360">
                  <a:extLst>
                    <a:ext uri="{9D8B030D-6E8A-4147-A177-3AD203B41FA5}">
                      <a16:colId xmlns:a16="http://schemas.microsoft.com/office/drawing/2014/main" xmlns="" val="1368229454"/>
                    </a:ext>
                  </a:extLst>
                </a:gridCol>
              </a:tblGrid>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effectLst/>
                        </a:rPr>
                        <a:t>028 GS Marie-Curie-Schule</a:t>
                      </a:r>
                    </a:p>
                  </a:txBody>
                  <a:tcPr/>
                </a:tc>
                <a:extLst>
                  <a:ext uri="{0D108BD9-81ED-4DB2-BD59-A6C34878D82A}">
                    <a16:rowId xmlns:a16="http://schemas.microsoft.com/office/drawing/2014/main" xmlns="" val="467557121"/>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effectLst/>
                        </a:rPr>
                        <a:t>107,06 Reinigungsstunden/Woche</a:t>
                      </a:r>
                    </a:p>
                  </a:txBody>
                  <a:tcPr/>
                </a:tc>
                <a:extLst>
                  <a:ext uri="{0D108BD9-81ED-4DB2-BD59-A6C34878D82A}">
                    <a16:rowId xmlns:a16="http://schemas.microsoft.com/office/drawing/2014/main" xmlns="" val="3559570566"/>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777034432"/>
              </p:ext>
            </p:extLst>
          </p:nvPr>
        </p:nvGraphicFramePr>
        <p:xfrm>
          <a:off x="1331640" y="3448733"/>
          <a:ext cx="3240360" cy="717211"/>
        </p:xfrm>
        <a:graphic>
          <a:graphicData uri="http://schemas.openxmlformats.org/drawingml/2006/table">
            <a:tbl>
              <a:tblPr firstRow="1" bandRow="1">
                <a:tableStyleId>{5C22544A-7EE6-4342-B048-85BDC9FD1C3A}</a:tableStyleId>
              </a:tblPr>
              <a:tblGrid>
                <a:gridCol w="3240360">
                  <a:extLst>
                    <a:ext uri="{9D8B030D-6E8A-4147-A177-3AD203B41FA5}">
                      <a16:colId xmlns:a16="http://schemas.microsoft.com/office/drawing/2014/main" xmlns="" val="1368229454"/>
                    </a:ext>
                  </a:extLst>
                </a:gridCol>
              </a:tblGrid>
              <a:tr h="355576">
                <a:tc>
                  <a:txBody>
                    <a:bodyPr/>
                    <a:lstStyle/>
                    <a:p>
                      <a:pPr algn="l">
                        <a:lnSpc>
                          <a:spcPct val="115000"/>
                        </a:lnSpc>
                        <a:spcAft>
                          <a:spcPts val="1000"/>
                        </a:spcAft>
                      </a:pPr>
                      <a:r>
                        <a:rPr lang="de-DE" sz="1400" dirty="0">
                          <a:effectLst/>
                        </a:rPr>
                        <a:t>060 OS an der Horner Heerstr.</a:t>
                      </a:r>
                    </a:p>
                  </a:txBody>
                  <a:tcPr/>
                </a:tc>
                <a:extLst>
                  <a:ext uri="{0D108BD9-81ED-4DB2-BD59-A6C34878D82A}">
                    <a16:rowId xmlns:a16="http://schemas.microsoft.com/office/drawing/2014/main" xmlns="" val="467557121"/>
                  </a:ext>
                </a:extLst>
              </a:tr>
              <a:tr h="361635">
                <a:tc>
                  <a:txBody>
                    <a:bodyPr/>
                    <a:lstStyle/>
                    <a:p>
                      <a:pPr algn="l">
                        <a:lnSpc>
                          <a:spcPct val="115000"/>
                        </a:lnSpc>
                        <a:spcAft>
                          <a:spcPts val="1000"/>
                        </a:spcAft>
                      </a:pPr>
                      <a:r>
                        <a:rPr lang="de-DE" sz="1400" dirty="0">
                          <a:effectLst/>
                        </a:rPr>
                        <a:t> 86,42 Reinigungsstunden/Woche</a:t>
                      </a:r>
                      <a:endParaRPr lang="de-DE" sz="1400" dirty="0">
                        <a:effectLst/>
                        <a:latin typeface="Calibri" panose="020F0502020204030204" pitchFamily="34" charset="0"/>
                        <a:ea typeface="SimSun" panose="02010600030101010101" pitchFamily="2" charset="-122"/>
                        <a:cs typeface="Times New Roman" panose="02020603050405020304" pitchFamily="18" charset="0"/>
                      </a:endParaRPr>
                    </a:p>
                  </a:txBody>
                  <a:tcPr/>
                </a:tc>
                <a:extLst>
                  <a:ext uri="{0D108BD9-81ED-4DB2-BD59-A6C34878D82A}">
                    <a16:rowId xmlns:a16="http://schemas.microsoft.com/office/drawing/2014/main" xmlns="" val="3559570566"/>
                  </a:ext>
                </a:extLst>
              </a:tr>
            </a:tbl>
          </a:graphicData>
        </a:graphic>
      </p:graphicFrame>
      <p:graphicFrame>
        <p:nvGraphicFramePr>
          <p:cNvPr id="25" name="Tabelle 24"/>
          <p:cNvGraphicFramePr>
            <a:graphicFrameLocks noGrp="1"/>
          </p:cNvGraphicFramePr>
          <p:nvPr>
            <p:extLst>
              <p:ext uri="{D42A27DB-BD31-4B8C-83A1-F6EECF244321}">
                <p14:modId xmlns:p14="http://schemas.microsoft.com/office/powerpoint/2010/main" val="4166480489"/>
              </p:ext>
            </p:extLst>
          </p:nvPr>
        </p:nvGraphicFramePr>
        <p:xfrm>
          <a:off x="1342678" y="5223093"/>
          <a:ext cx="3229322" cy="798195"/>
        </p:xfrm>
        <a:graphic>
          <a:graphicData uri="http://schemas.openxmlformats.org/drawingml/2006/table">
            <a:tbl>
              <a:tblPr firstRow="1" bandRow="1">
                <a:tableStyleId>{5C22544A-7EE6-4342-B048-85BDC9FD1C3A}</a:tableStyleId>
              </a:tblPr>
              <a:tblGrid>
                <a:gridCol w="3229322">
                  <a:extLst>
                    <a:ext uri="{9D8B030D-6E8A-4147-A177-3AD203B41FA5}">
                      <a16:colId xmlns:a16="http://schemas.microsoft.com/office/drawing/2014/main" xmlns="" val="1368229454"/>
                    </a:ext>
                  </a:extLst>
                </a:gridCol>
              </a:tblGrid>
              <a:tr h="4531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effectLst/>
                        </a:rPr>
                        <a:t>418 Oberschule an der </a:t>
                      </a:r>
                      <a:r>
                        <a:rPr lang="de-DE" sz="1400" dirty="0" err="1">
                          <a:effectLst/>
                        </a:rPr>
                        <a:t>Ronzelenstr</a:t>
                      </a:r>
                      <a:r>
                        <a:rPr lang="de-DE" sz="1400" dirty="0">
                          <a:effectLst/>
                        </a:rPr>
                        <a:t>.</a:t>
                      </a:r>
                    </a:p>
                  </a:txBody>
                  <a:tcPr/>
                </a:tc>
                <a:extLst>
                  <a:ext uri="{0D108BD9-81ED-4DB2-BD59-A6C34878D82A}">
                    <a16:rowId xmlns:a16="http://schemas.microsoft.com/office/drawing/2014/main" xmlns="" val="467557121"/>
                  </a:ext>
                </a:extLst>
              </a:tr>
              <a:tr h="345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effectLst/>
                        </a:rPr>
                        <a:t>162,25 Reinigungsstunden/Woche</a:t>
                      </a:r>
                    </a:p>
                  </a:txBody>
                  <a:tcPr/>
                </a:tc>
                <a:extLst>
                  <a:ext uri="{0D108BD9-81ED-4DB2-BD59-A6C34878D82A}">
                    <a16:rowId xmlns:a16="http://schemas.microsoft.com/office/drawing/2014/main" xmlns="" val="3559570566"/>
                  </a:ext>
                </a:extLst>
              </a:tr>
            </a:tbl>
          </a:graphicData>
        </a:graphic>
      </p:graphicFrame>
      <p:graphicFrame>
        <p:nvGraphicFramePr>
          <p:cNvPr id="26" name="Tabelle 25"/>
          <p:cNvGraphicFramePr>
            <a:graphicFrameLocks noGrp="1"/>
          </p:cNvGraphicFramePr>
          <p:nvPr>
            <p:extLst>
              <p:ext uri="{D42A27DB-BD31-4B8C-83A1-F6EECF244321}">
                <p14:modId xmlns:p14="http://schemas.microsoft.com/office/powerpoint/2010/main" val="1580497627"/>
              </p:ext>
            </p:extLst>
          </p:nvPr>
        </p:nvGraphicFramePr>
        <p:xfrm>
          <a:off x="1331640" y="4318026"/>
          <a:ext cx="3240360" cy="701576"/>
        </p:xfrm>
        <a:graphic>
          <a:graphicData uri="http://schemas.openxmlformats.org/drawingml/2006/table">
            <a:tbl>
              <a:tblPr firstRow="1" bandRow="1">
                <a:tableStyleId>{5C22544A-7EE6-4342-B048-85BDC9FD1C3A}</a:tableStyleId>
              </a:tblPr>
              <a:tblGrid>
                <a:gridCol w="3240360">
                  <a:extLst>
                    <a:ext uri="{9D8B030D-6E8A-4147-A177-3AD203B41FA5}">
                      <a16:colId xmlns:a16="http://schemas.microsoft.com/office/drawing/2014/main" xmlns="" val="1368229454"/>
                    </a:ext>
                  </a:extLst>
                </a:gridCol>
              </a:tblGrid>
              <a:tr h="3507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effectLst/>
                        </a:rPr>
                        <a:t>227 FÖZ an der </a:t>
                      </a:r>
                      <a:r>
                        <a:rPr lang="de-DE" sz="1400" dirty="0" err="1">
                          <a:effectLst/>
                        </a:rPr>
                        <a:t>Marcusallee</a:t>
                      </a:r>
                      <a:endParaRPr lang="de-DE" sz="1400" dirty="0">
                        <a:effectLst/>
                      </a:endParaRPr>
                    </a:p>
                  </a:txBody>
                  <a:tcPr/>
                </a:tc>
                <a:extLst>
                  <a:ext uri="{0D108BD9-81ED-4DB2-BD59-A6C34878D82A}">
                    <a16:rowId xmlns:a16="http://schemas.microsoft.com/office/drawing/2014/main" xmlns="" val="467557121"/>
                  </a:ext>
                </a:extLst>
              </a:tr>
              <a:tr h="3507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effectLst/>
                        </a:rPr>
                        <a:t>50,00 Reinigungsstunden/Woche</a:t>
                      </a:r>
                    </a:p>
                  </a:txBody>
                  <a:tcPr/>
                </a:tc>
                <a:extLst>
                  <a:ext uri="{0D108BD9-81ED-4DB2-BD59-A6C34878D82A}">
                    <a16:rowId xmlns:a16="http://schemas.microsoft.com/office/drawing/2014/main" xmlns="" val="3559570566"/>
                  </a:ext>
                </a:extLst>
              </a:tr>
            </a:tbl>
          </a:graphicData>
        </a:graphic>
      </p:graphicFrame>
      <p:graphicFrame>
        <p:nvGraphicFramePr>
          <p:cNvPr id="29" name="Tabelle 28"/>
          <p:cNvGraphicFramePr>
            <a:graphicFrameLocks noGrp="1"/>
          </p:cNvGraphicFramePr>
          <p:nvPr>
            <p:extLst>
              <p:ext uri="{D42A27DB-BD31-4B8C-83A1-F6EECF244321}">
                <p14:modId xmlns:p14="http://schemas.microsoft.com/office/powerpoint/2010/main" val="2930607351"/>
              </p:ext>
            </p:extLst>
          </p:nvPr>
        </p:nvGraphicFramePr>
        <p:xfrm>
          <a:off x="4908660" y="2607406"/>
          <a:ext cx="2975708" cy="731522"/>
        </p:xfrm>
        <a:graphic>
          <a:graphicData uri="http://schemas.openxmlformats.org/drawingml/2006/table">
            <a:tbl>
              <a:tblPr firstRow="1" bandRow="1">
                <a:tableStyleId>{5C22544A-7EE6-4342-B048-85BDC9FD1C3A}</a:tableStyleId>
              </a:tblPr>
              <a:tblGrid>
                <a:gridCol w="2975708">
                  <a:extLst>
                    <a:ext uri="{9D8B030D-6E8A-4147-A177-3AD203B41FA5}">
                      <a16:colId xmlns:a16="http://schemas.microsoft.com/office/drawing/2014/main" xmlns="" val="1368229454"/>
                    </a:ext>
                  </a:extLst>
                </a:gridCol>
              </a:tblGrid>
              <a:tr h="3657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effectLst/>
                        </a:rPr>
                        <a:t>511 Wilhelm-Focke-Oberschule</a:t>
                      </a:r>
                    </a:p>
                  </a:txBody>
                  <a:tcPr/>
                </a:tc>
                <a:extLst>
                  <a:ext uri="{0D108BD9-81ED-4DB2-BD59-A6C34878D82A}">
                    <a16:rowId xmlns:a16="http://schemas.microsoft.com/office/drawing/2014/main" xmlns="" val="467557121"/>
                  </a:ext>
                </a:extLst>
              </a:tr>
              <a:tr h="3657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effectLst/>
                        </a:rPr>
                        <a:t>109,50 Reinigungsstunden/Woche</a:t>
                      </a:r>
                    </a:p>
                  </a:txBody>
                  <a:tcPr/>
                </a:tc>
                <a:extLst>
                  <a:ext uri="{0D108BD9-81ED-4DB2-BD59-A6C34878D82A}">
                    <a16:rowId xmlns:a16="http://schemas.microsoft.com/office/drawing/2014/main" xmlns="" val="3559570566"/>
                  </a:ext>
                </a:extLst>
              </a:tr>
            </a:tbl>
          </a:graphicData>
        </a:graphic>
      </p:graphicFrame>
      <p:graphicFrame>
        <p:nvGraphicFramePr>
          <p:cNvPr id="30" name="Tabelle 29"/>
          <p:cNvGraphicFramePr>
            <a:graphicFrameLocks noGrp="1"/>
          </p:cNvGraphicFramePr>
          <p:nvPr>
            <p:extLst>
              <p:ext uri="{D42A27DB-BD31-4B8C-83A1-F6EECF244321}">
                <p14:modId xmlns:p14="http://schemas.microsoft.com/office/powerpoint/2010/main" val="2646133845"/>
              </p:ext>
            </p:extLst>
          </p:nvPr>
        </p:nvGraphicFramePr>
        <p:xfrm>
          <a:off x="4908660" y="3473742"/>
          <a:ext cx="2975708" cy="692202"/>
        </p:xfrm>
        <a:graphic>
          <a:graphicData uri="http://schemas.openxmlformats.org/drawingml/2006/table">
            <a:tbl>
              <a:tblPr firstRow="1" bandRow="1">
                <a:tableStyleId>{5C22544A-7EE6-4342-B048-85BDC9FD1C3A}</a:tableStyleId>
              </a:tblPr>
              <a:tblGrid>
                <a:gridCol w="2975708">
                  <a:extLst>
                    <a:ext uri="{9D8B030D-6E8A-4147-A177-3AD203B41FA5}">
                      <a16:colId xmlns:a16="http://schemas.microsoft.com/office/drawing/2014/main" xmlns="" val="1368229454"/>
                    </a:ext>
                  </a:extLst>
                </a:gridCol>
              </a:tblGrid>
              <a:tr h="346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effectLst/>
                        </a:rPr>
                        <a:t>096 GS an der Philipp-Reis-Str.</a:t>
                      </a:r>
                    </a:p>
                  </a:txBody>
                  <a:tcPr/>
                </a:tc>
                <a:extLst>
                  <a:ext uri="{0D108BD9-81ED-4DB2-BD59-A6C34878D82A}">
                    <a16:rowId xmlns:a16="http://schemas.microsoft.com/office/drawing/2014/main" xmlns="" val="467557121"/>
                  </a:ext>
                </a:extLst>
              </a:tr>
              <a:tr h="346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effectLst/>
                        </a:rPr>
                        <a:t>82,50 Reinigungsstunden/Woche</a:t>
                      </a:r>
                    </a:p>
                  </a:txBody>
                  <a:tcPr/>
                </a:tc>
                <a:extLst>
                  <a:ext uri="{0D108BD9-81ED-4DB2-BD59-A6C34878D82A}">
                    <a16:rowId xmlns:a16="http://schemas.microsoft.com/office/drawing/2014/main" xmlns="" val="3559570566"/>
                  </a:ext>
                </a:extLst>
              </a:tr>
            </a:tbl>
          </a:graphicData>
        </a:graphic>
      </p:graphicFrame>
      <p:graphicFrame>
        <p:nvGraphicFramePr>
          <p:cNvPr id="31" name="Tabelle 30"/>
          <p:cNvGraphicFramePr>
            <a:graphicFrameLocks noGrp="1"/>
          </p:cNvGraphicFramePr>
          <p:nvPr>
            <p:extLst>
              <p:ext uri="{D42A27DB-BD31-4B8C-83A1-F6EECF244321}">
                <p14:modId xmlns:p14="http://schemas.microsoft.com/office/powerpoint/2010/main" val="1272291578"/>
              </p:ext>
            </p:extLst>
          </p:nvPr>
        </p:nvGraphicFramePr>
        <p:xfrm>
          <a:off x="4908660" y="4318026"/>
          <a:ext cx="2989274" cy="701576"/>
        </p:xfrm>
        <a:graphic>
          <a:graphicData uri="http://schemas.openxmlformats.org/drawingml/2006/table">
            <a:tbl>
              <a:tblPr firstRow="1" bandRow="1">
                <a:tableStyleId>{5C22544A-7EE6-4342-B048-85BDC9FD1C3A}</a:tableStyleId>
              </a:tblPr>
              <a:tblGrid>
                <a:gridCol w="2989274">
                  <a:extLst>
                    <a:ext uri="{9D8B030D-6E8A-4147-A177-3AD203B41FA5}">
                      <a16:colId xmlns:a16="http://schemas.microsoft.com/office/drawing/2014/main" xmlns="" val="1368229454"/>
                    </a:ext>
                  </a:extLst>
                </a:gridCol>
              </a:tblGrid>
              <a:tr h="3507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effectLst/>
                        </a:rPr>
                        <a:t>309 Gymnasium Horn</a:t>
                      </a:r>
                    </a:p>
                  </a:txBody>
                  <a:tcPr/>
                </a:tc>
                <a:extLst>
                  <a:ext uri="{0D108BD9-81ED-4DB2-BD59-A6C34878D82A}">
                    <a16:rowId xmlns:a16="http://schemas.microsoft.com/office/drawing/2014/main" xmlns="" val="467557121"/>
                  </a:ext>
                </a:extLst>
              </a:tr>
              <a:tr h="3507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effectLst/>
                        </a:rPr>
                        <a:t>124,94 Reinigungsstunden/Woche </a:t>
                      </a:r>
                    </a:p>
                  </a:txBody>
                  <a:tcPr/>
                </a:tc>
                <a:extLst>
                  <a:ext uri="{0D108BD9-81ED-4DB2-BD59-A6C34878D82A}">
                    <a16:rowId xmlns:a16="http://schemas.microsoft.com/office/drawing/2014/main" xmlns="" val="3559570566"/>
                  </a:ext>
                </a:extLst>
              </a:tr>
            </a:tbl>
          </a:graphicData>
        </a:graphic>
      </p:graphicFrame>
    </p:spTree>
    <p:extLst>
      <p:ext uri="{BB962C8B-B14F-4D97-AF65-F5344CB8AC3E}">
        <p14:creationId xmlns:p14="http://schemas.microsoft.com/office/powerpoint/2010/main" val="570322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1" dirty="0">
                <a:latin typeface="Bodoni MT" panose="02070603080606020203" pitchFamily="18" charset="0"/>
              </a:rPr>
              <a:t>Vielen Dank </a:t>
            </a:r>
            <a:br>
              <a:rPr lang="de-DE" i="1" dirty="0">
                <a:latin typeface="Bodoni MT" panose="02070603080606020203" pitchFamily="18" charset="0"/>
              </a:rPr>
            </a:br>
            <a:r>
              <a:rPr lang="de-DE" i="1" dirty="0">
                <a:latin typeface="Bodoni MT" panose="02070603080606020203" pitchFamily="18" charset="0"/>
              </a:rPr>
              <a:t>für Ihre Aufmerksamkeit</a:t>
            </a:r>
          </a:p>
        </p:txBody>
      </p:sp>
    </p:spTree>
    <p:extLst>
      <p:ext uri="{BB962C8B-B14F-4D97-AF65-F5344CB8AC3E}">
        <p14:creationId xmlns:p14="http://schemas.microsoft.com/office/powerpoint/2010/main" val="1645464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half" idx="1"/>
          </p:nvPr>
        </p:nvSpPr>
        <p:spPr>
          <a:xfrm>
            <a:off x="971599" y="1772816"/>
            <a:ext cx="3168353" cy="4453358"/>
          </a:xfrm>
        </p:spPr>
        <p:txBody>
          <a:bodyPr/>
          <a:lstStyle/>
          <a:p>
            <a:pPr>
              <a:buFont typeface="Wingdings" panose="05000000000000000000" pitchFamily="2" charset="2"/>
              <a:buChar char="Ø"/>
            </a:pPr>
            <a:r>
              <a:rPr lang="de-DE" dirty="0" smtClean="0">
                <a:solidFill>
                  <a:srgbClr val="1C1C1C"/>
                </a:solidFill>
              </a:rPr>
              <a:t>Prognose der Kinderzahlen 2017</a:t>
            </a:r>
            <a:endParaRPr lang="de-DE" dirty="0">
              <a:solidFill>
                <a:srgbClr val="1C1C1C"/>
              </a:solidFill>
            </a:endParaRPr>
          </a:p>
        </p:txBody>
      </p:sp>
      <p:sp>
        <p:nvSpPr>
          <p:cNvPr id="3" name="Inhaltsplatzhalter 2"/>
          <p:cNvSpPr>
            <a:spLocks noGrp="1"/>
          </p:cNvSpPr>
          <p:nvPr>
            <p:ph sz="half" idx="2"/>
          </p:nvPr>
        </p:nvSpPr>
        <p:spPr>
          <a:xfrm>
            <a:off x="672839" y="3999495"/>
            <a:ext cx="7798321" cy="2077094"/>
          </a:xfrm>
        </p:spPr>
        <p:txBody>
          <a:bodyPr/>
          <a:lstStyle/>
          <a:p>
            <a:r>
              <a:rPr lang="de-DE" sz="1400" dirty="0"/>
              <a:t>Die Bevölkerungsprognosedaten des </a:t>
            </a:r>
            <a:r>
              <a:rPr lang="de-DE" sz="1400" dirty="0" err="1"/>
              <a:t>StaLa</a:t>
            </a:r>
            <a:r>
              <a:rPr lang="de-DE" sz="1400" dirty="0"/>
              <a:t> berücksichtigen u.a. den Geburtenanstieg, Zuzüge von Familien mit Fluchthintergrund und die zu erwartenden Zuzüge durch neue Wohnbauprojekte.   </a:t>
            </a:r>
          </a:p>
          <a:p>
            <a:r>
              <a:rPr lang="de-DE" sz="1400" dirty="0"/>
              <a:t>Der Senat hat die Aktualisierung des Ausbaukonzeptes auf der Grundlage der Bevölkerungs-Vorausberechnung des Statistischen Landesamtes im November 2016 beschlossen, um die vom Senat verabschiedeten Zielversorgungsquoten bis 2019/20 zu erreichen.</a:t>
            </a:r>
          </a:p>
          <a:p>
            <a:endParaRPr lang="de-DE" sz="1400" dirty="0"/>
          </a:p>
        </p:txBody>
      </p:sp>
      <p:sp>
        <p:nvSpPr>
          <p:cNvPr id="4" name="Titel 3"/>
          <p:cNvSpPr>
            <a:spLocks noGrp="1"/>
          </p:cNvSpPr>
          <p:nvPr>
            <p:ph type="title"/>
          </p:nvPr>
        </p:nvSpPr>
        <p:spPr/>
        <p:txBody>
          <a:bodyPr/>
          <a:lstStyle/>
          <a:p>
            <a:pPr algn="ctr"/>
            <a:r>
              <a:rPr lang="de-DE" dirty="0" smtClean="0"/>
              <a:t>I. Kita</a:t>
            </a:r>
            <a:endParaRPr lang="de-DE" dirty="0"/>
          </a:p>
        </p:txBody>
      </p:sp>
      <p:graphicFrame>
        <p:nvGraphicFramePr>
          <p:cNvPr id="5" name="Tabelle 4"/>
          <p:cNvGraphicFramePr>
            <a:graphicFrameLocks noGrp="1"/>
          </p:cNvGraphicFramePr>
          <p:nvPr>
            <p:extLst>
              <p:ext uri="{D42A27DB-BD31-4B8C-83A1-F6EECF244321}">
                <p14:modId xmlns:p14="http://schemas.microsoft.com/office/powerpoint/2010/main" val="3116796376"/>
              </p:ext>
            </p:extLst>
          </p:nvPr>
        </p:nvGraphicFramePr>
        <p:xfrm>
          <a:off x="4139952" y="1737901"/>
          <a:ext cx="4488160" cy="1371600"/>
        </p:xfrm>
        <a:graphic>
          <a:graphicData uri="http://schemas.openxmlformats.org/drawingml/2006/table">
            <a:tbl>
              <a:tblPr firstRow="1" bandRow="1">
                <a:tableStyleId>{5C22544A-7EE6-4342-B048-85BDC9FD1C3A}</a:tableStyleId>
              </a:tblPr>
              <a:tblGrid>
                <a:gridCol w="4488160">
                  <a:extLst>
                    <a:ext uri="{9D8B030D-6E8A-4147-A177-3AD203B41FA5}">
                      <a16:colId xmlns:a16="http://schemas.microsoft.com/office/drawing/2014/main" xmlns="" val="397319125"/>
                    </a:ext>
                  </a:extLst>
                </a:gridCol>
              </a:tblGrid>
              <a:tr h="293573">
                <a:tc>
                  <a:txBody>
                    <a:bodyPr/>
                    <a:lstStyle/>
                    <a:p>
                      <a:r>
                        <a:rPr lang="de-DE" dirty="0"/>
                        <a:t>Lt. Bevölkerungsprognosedaten des </a:t>
                      </a:r>
                      <a:r>
                        <a:rPr lang="de-DE" dirty="0" err="1"/>
                        <a:t>StaLa</a:t>
                      </a:r>
                      <a:r>
                        <a:rPr lang="de-DE" dirty="0"/>
                        <a:t> vom August 2016 für Horn-</a:t>
                      </a:r>
                      <a:r>
                        <a:rPr lang="de-DE" dirty="0" err="1"/>
                        <a:t>Lehe</a:t>
                      </a:r>
                      <a:endParaRPr lang="de-DE" dirty="0"/>
                    </a:p>
                  </a:txBody>
                  <a:tcPr/>
                </a:tc>
                <a:extLst>
                  <a:ext uri="{0D108BD9-81ED-4DB2-BD59-A6C34878D82A}">
                    <a16:rowId xmlns:a16="http://schemas.microsoft.com/office/drawing/2014/main" xmlns="" val="2645631528"/>
                  </a:ext>
                </a:extLst>
              </a:tr>
              <a:tr h="293573">
                <a:tc>
                  <a:txBody>
                    <a:bodyPr/>
                    <a:lstStyle/>
                    <a:p>
                      <a:r>
                        <a:rPr lang="de-DE" dirty="0" smtClean="0"/>
                        <a:t>683 </a:t>
                      </a:r>
                      <a:r>
                        <a:rPr lang="de-DE" dirty="0"/>
                        <a:t>Kinder in der Altersgruppe 0-&lt;3 Jahre </a:t>
                      </a:r>
                    </a:p>
                  </a:txBody>
                  <a:tcPr/>
                </a:tc>
                <a:extLst>
                  <a:ext uri="{0D108BD9-81ED-4DB2-BD59-A6C34878D82A}">
                    <a16:rowId xmlns:a16="http://schemas.microsoft.com/office/drawing/2014/main" xmlns="" val="2747481857"/>
                  </a:ext>
                </a:extLst>
              </a:tr>
              <a:tr h="293573">
                <a:tc>
                  <a:txBody>
                    <a:bodyPr/>
                    <a:lstStyle/>
                    <a:p>
                      <a:r>
                        <a:rPr lang="de-DE" dirty="0" smtClean="0"/>
                        <a:t>636 </a:t>
                      </a:r>
                      <a:r>
                        <a:rPr lang="de-DE" dirty="0"/>
                        <a:t>Kinder in der Altersgruppe 3-&lt;6 Jahre</a:t>
                      </a:r>
                    </a:p>
                  </a:txBody>
                  <a:tcPr/>
                </a:tc>
                <a:extLst>
                  <a:ext uri="{0D108BD9-81ED-4DB2-BD59-A6C34878D82A}">
                    <a16:rowId xmlns:a16="http://schemas.microsoft.com/office/drawing/2014/main" xmlns="" val="1414759199"/>
                  </a:ext>
                </a:extLst>
              </a:tr>
            </a:tbl>
          </a:graphicData>
        </a:graphic>
      </p:graphicFrame>
    </p:spTree>
    <p:extLst>
      <p:ext uri="{BB962C8B-B14F-4D97-AF65-F5344CB8AC3E}">
        <p14:creationId xmlns:p14="http://schemas.microsoft.com/office/powerpoint/2010/main" val="637623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half" idx="1"/>
          </p:nvPr>
        </p:nvSpPr>
        <p:spPr>
          <a:xfrm>
            <a:off x="899592" y="1340768"/>
            <a:ext cx="3600401" cy="4453358"/>
          </a:xfrm>
        </p:spPr>
        <p:txBody>
          <a:bodyPr/>
          <a:lstStyle/>
          <a:p>
            <a:pPr>
              <a:buFont typeface="Wingdings" panose="05000000000000000000" pitchFamily="2" charset="2"/>
              <a:buChar char="Ø"/>
            </a:pPr>
            <a:r>
              <a:rPr lang="de-DE" sz="2400" dirty="0"/>
              <a:t>aktuell</a:t>
            </a:r>
          </a:p>
          <a:p>
            <a:endParaRPr lang="de-DE" dirty="0"/>
          </a:p>
          <a:p>
            <a:endParaRPr lang="de-DE" dirty="0"/>
          </a:p>
          <a:p>
            <a:pPr>
              <a:buFont typeface="Wingdings" panose="05000000000000000000" pitchFamily="2" charset="2"/>
              <a:buChar char="Ø"/>
            </a:pPr>
            <a:r>
              <a:rPr lang="de-DE" sz="2400" dirty="0"/>
              <a:t>zum </a:t>
            </a:r>
            <a:r>
              <a:rPr lang="de-DE" sz="2400" dirty="0" smtClean="0"/>
              <a:t/>
            </a:r>
            <a:br>
              <a:rPr lang="de-DE" sz="2400" dirty="0" smtClean="0"/>
            </a:br>
            <a:r>
              <a:rPr lang="de-DE" sz="2400" dirty="0" smtClean="0"/>
              <a:t>Kindergartenjahr </a:t>
            </a:r>
            <a:r>
              <a:rPr lang="de-DE" sz="2400" dirty="0"/>
              <a:t>2017/2018</a:t>
            </a:r>
          </a:p>
          <a:p>
            <a:pPr marL="0" indent="0">
              <a:buNone/>
            </a:pPr>
            <a:endParaRPr lang="de-DE" sz="4400" dirty="0" smtClean="0"/>
          </a:p>
          <a:p>
            <a:pPr marL="0" indent="0">
              <a:buNone/>
            </a:pPr>
            <a:endParaRPr lang="de-DE" sz="2000" dirty="0"/>
          </a:p>
          <a:p>
            <a:pPr>
              <a:buFont typeface="Wingdings" panose="05000000000000000000" pitchFamily="2" charset="2"/>
              <a:buChar char="Ø"/>
            </a:pPr>
            <a:r>
              <a:rPr lang="de-DE" sz="2400" dirty="0"/>
              <a:t>zum </a:t>
            </a:r>
            <a:r>
              <a:rPr lang="de-DE" sz="2400" dirty="0" smtClean="0"/>
              <a:t/>
            </a:r>
            <a:br>
              <a:rPr lang="de-DE" sz="2400" dirty="0" smtClean="0"/>
            </a:br>
            <a:r>
              <a:rPr lang="de-DE" sz="2400" dirty="0" smtClean="0"/>
              <a:t>Kindergartenjahr </a:t>
            </a:r>
            <a:r>
              <a:rPr lang="de-DE" sz="2400" dirty="0"/>
              <a:t>2018/2019 </a:t>
            </a:r>
          </a:p>
          <a:p>
            <a:endParaRPr lang="de-DE" dirty="0"/>
          </a:p>
        </p:txBody>
      </p:sp>
      <p:sp>
        <p:nvSpPr>
          <p:cNvPr id="4" name="Titel 3"/>
          <p:cNvSpPr>
            <a:spLocks noGrp="1"/>
          </p:cNvSpPr>
          <p:nvPr>
            <p:ph type="title"/>
          </p:nvPr>
        </p:nvSpPr>
        <p:spPr>
          <a:xfrm>
            <a:off x="971600" y="188640"/>
            <a:ext cx="7726313" cy="1060450"/>
          </a:xfrm>
        </p:spPr>
        <p:txBody>
          <a:bodyPr/>
          <a:lstStyle/>
          <a:p>
            <a:pPr algn="ctr"/>
            <a:r>
              <a:rPr lang="de-DE" sz="3600" dirty="0"/>
              <a:t>Kitaplätze</a:t>
            </a:r>
          </a:p>
        </p:txBody>
      </p:sp>
      <p:graphicFrame>
        <p:nvGraphicFramePr>
          <p:cNvPr id="5" name="Tabelle 4"/>
          <p:cNvGraphicFramePr>
            <a:graphicFrameLocks noGrp="1"/>
          </p:cNvGraphicFramePr>
          <p:nvPr>
            <p:extLst>
              <p:ext uri="{D42A27DB-BD31-4B8C-83A1-F6EECF244321}">
                <p14:modId xmlns:p14="http://schemas.microsoft.com/office/powerpoint/2010/main" val="340789567"/>
              </p:ext>
            </p:extLst>
          </p:nvPr>
        </p:nvGraphicFramePr>
        <p:xfrm>
          <a:off x="4067944" y="1340768"/>
          <a:ext cx="4392488" cy="1049096"/>
        </p:xfrm>
        <a:graphic>
          <a:graphicData uri="http://schemas.openxmlformats.org/drawingml/2006/table">
            <a:tbl>
              <a:tblPr firstRow="1" bandRow="1">
                <a:tableStyleId>{5C22544A-7EE6-4342-B048-85BDC9FD1C3A}</a:tableStyleId>
              </a:tblPr>
              <a:tblGrid>
                <a:gridCol w="4392488">
                  <a:extLst>
                    <a:ext uri="{9D8B030D-6E8A-4147-A177-3AD203B41FA5}">
                      <a16:colId xmlns:a16="http://schemas.microsoft.com/office/drawing/2014/main" xmlns="" val="3935988350"/>
                    </a:ext>
                  </a:extLst>
                </a:gridCol>
              </a:tblGrid>
              <a:tr h="317576">
                <a:tc>
                  <a:txBody>
                    <a:bodyPr/>
                    <a:lstStyle/>
                    <a:p>
                      <a:r>
                        <a:rPr lang="de-DE" sz="1200" dirty="0"/>
                        <a:t>Lt. Statusbericht III zum Stichtag 01.10.2016  in Horn-</a:t>
                      </a:r>
                      <a:r>
                        <a:rPr lang="de-DE" sz="1200" dirty="0" err="1"/>
                        <a:t>Lehe</a:t>
                      </a:r>
                      <a:endParaRPr lang="de-DE" sz="1200" dirty="0"/>
                    </a:p>
                  </a:txBody>
                  <a:tcPr/>
                </a:tc>
                <a:extLst>
                  <a:ext uri="{0D108BD9-81ED-4DB2-BD59-A6C34878D82A}">
                    <a16:rowId xmlns:a16="http://schemas.microsoft.com/office/drawing/2014/main" xmlns="" val="2686390078"/>
                  </a:ext>
                </a:extLst>
              </a:tr>
              <a:tr h="317576">
                <a:tc>
                  <a:txBody>
                    <a:bodyPr/>
                    <a:lstStyle/>
                    <a:p>
                      <a:r>
                        <a:rPr lang="de-DE" dirty="0"/>
                        <a:t>366 Plätze für 0-&lt;3 Jährige </a:t>
                      </a:r>
                    </a:p>
                  </a:txBody>
                  <a:tcPr/>
                </a:tc>
                <a:extLst>
                  <a:ext uri="{0D108BD9-81ED-4DB2-BD59-A6C34878D82A}">
                    <a16:rowId xmlns:a16="http://schemas.microsoft.com/office/drawing/2014/main" xmlns="" val="3316154916"/>
                  </a:ext>
                </a:extLst>
              </a:tr>
              <a:tr h="317576">
                <a:tc>
                  <a:txBody>
                    <a:bodyPr/>
                    <a:lstStyle/>
                    <a:p>
                      <a:r>
                        <a:rPr lang="de-DE" dirty="0"/>
                        <a:t>707 Plätze für 3-&lt;6 Jährige </a:t>
                      </a:r>
                    </a:p>
                  </a:txBody>
                  <a:tcPr/>
                </a:tc>
                <a:extLst>
                  <a:ext uri="{0D108BD9-81ED-4DB2-BD59-A6C34878D82A}">
                    <a16:rowId xmlns:a16="http://schemas.microsoft.com/office/drawing/2014/main" xmlns="" val="2255366903"/>
                  </a:ext>
                </a:extLst>
              </a:tr>
            </a:tbl>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679946314"/>
              </p:ext>
            </p:extLst>
          </p:nvPr>
        </p:nvGraphicFramePr>
        <p:xfrm>
          <a:off x="4067944" y="2708920"/>
          <a:ext cx="4392488" cy="3581400"/>
        </p:xfrm>
        <a:graphic>
          <a:graphicData uri="http://schemas.openxmlformats.org/drawingml/2006/table">
            <a:tbl>
              <a:tblPr firstRow="1" bandRow="1">
                <a:tableStyleId>{5C22544A-7EE6-4342-B048-85BDC9FD1C3A}</a:tableStyleId>
              </a:tblPr>
              <a:tblGrid>
                <a:gridCol w="4392488">
                  <a:extLst>
                    <a:ext uri="{9D8B030D-6E8A-4147-A177-3AD203B41FA5}">
                      <a16:colId xmlns:a16="http://schemas.microsoft.com/office/drawing/2014/main" xmlns="" val="223084674"/>
                    </a:ext>
                  </a:extLst>
                </a:gridCol>
              </a:tblGrid>
              <a:tr h="370840">
                <a:tc>
                  <a:txBody>
                    <a:bodyPr/>
                    <a:lstStyle/>
                    <a:p>
                      <a:r>
                        <a:rPr lang="de-DE" sz="1200" dirty="0"/>
                        <a:t>Ausbauprojekte in Planung</a:t>
                      </a:r>
                    </a:p>
                  </a:txBody>
                  <a:tcPr/>
                </a:tc>
                <a:extLst>
                  <a:ext uri="{0D108BD9-81ED-4DB2-BD59-A6C34878D82A}">
                    <a16:rowId xmlns:a16="http://schemas.microsoft.com/office/drawing/2014/main" xmlns="" val="2350719429"/>
                  </a:ext>
                </a:extLst>
              </a:tr>
              <a:tr h="370840">
                <a:tc>
                  <a:txBody>
                    <a:bodyPr/>
                    <a:lstStyle/>
                    <a:p>
                      <a:r>
                        <a:rPr lang="de-DE" sz="1600" dirty="0"/>
                        <a:t>9 Plätze für 0-&lt;3 Jährige  - Holler Wichtel</a:t>
                      </a:r>
                    </a:p>
                  </a:txBody>
                  <a:tcPr/>
                </a:tc>
                <a:extLst>
                  <a:ext uri="{0D108BD9-81ED-4DB2-BD59-A6C34878D82A}">
                    <a16:rowId xmlns:a16="http://schemas.microsoft.com/office/drawing/2014/main" xmlns="" val="1846736338"/>
                  </a:ext>
                </a:extLst>
              </a:tr>
              <a:tr h="370840">
                <a:tc>
                  <a:txBody>
                    <a:bodyPr/>
                    <a:lstStyle/>
                    <a:p>
                      <a:r>
                        <a:rPr lang="de-DE" sz="1600" dirty="0"/>
                        <a:t>20 Plätze für 0-&lt;3 Jährige  - </a:t>
                      </a:r>
                      <a:r>
                        <a:rPr lang="de-DE" sz="1600" dirty="0" smtClean="0">
                          <a:solidFill>
                            <a:srgbClr val="1C1C1C"/>
                          </a:solidFill>
                        </a:rPr>
                        <a:t>Vorstraße im</a:t>
                      </a:r>
                      <a:r>
                        <a:rPr lang="de-DE" sz="1600" baseline="0" dirty="0" smtClean="0">
                          <a:solidFill>
                            <a:srgbClr val="1C1C1C"/>
                          </a:solidFill>
                        </a:rPr>
                        <a:t> Rahmen des Programms „Sofortmaßnahme </a:t>
                      </a:r>
                      <a:r>
                        <a:rPr lang="de-DE" sz="1600" baseline="0" dirty="0" err="1" smtClean="0">
                          <a:solidFill>
                            <a:srgbClr val="1C1C1C"/>
                          </a:solidFill>
                        </a:rPr>
                        <a:t>Mobilbau</a:t>
                      </a:r>
                      <a:r>
                        <a:rPr lang="de-DE" sz="1600" baseline="0" dirty="0" smtClean="0">
                          <a:solidFill>
                            <a:srgbClr val="1C1C1C"/>
                          </a:solidFill>
                        </a:rPr>
                        <a:t>“</a:t>
                      </a:r>
                      <a:endParaRPr lang="de-DE" sz="1600" dirty="0">
                        <a:solidFill>
                          <a:srgbClr val="1C1C1C"/>
                        </a:solidFill>
                      </a:endParaRPr>
                    </a:p>
                  </a:txBody>
                  <a:tcPr/>
                </a:tc>
                <a:extLst>
                  <a:ext uri="{0D108BD9-81ED-4DB2-BD59-A6C34878D82A}">
                    <a16:rowId xmlns:a16="http://schemas.microsoft.com/office/drawing/2014/main" xmlns="" val="548740070"/>
                  </a:ext>
                </a:extLst>
              </a:tr>
              <a:tr h="370840">
                <a:tc>
                  <a:txBody>
                    <a:bodyPr/>
                    <a:lstStyle/>
                    <a:p>
                      <a:r>
                        <a:rPr lang="de-DE" sz="1600" dirty="0"/>
                        <a:t>20 Plätze für 0-&lt;3 Jährige und </a:t>
                      </a:r>
                      <a:br>
                        <a:rPr lang="de-DE" sz="1600" dirty="0"/>
                      </a:br>
                      <a:r>
                        <a:rPr lang="de-DE" sz="1600" dirty="0"/>
                        <a:t>40 Plätze für 3-&lt;6 Jährige – Vorlauf </a:t>
                      </a:r>
                      <a:r>
                        <a:rPr lang="de-DE" sz="1600" dirty="0" err="1"/>
                        <a:t>Riekestr</a:t>
                      </a:r>
                      <a:r>
                        <a:rPr lang="de-DE" sz="1600" dirty="0"/>
                        <a:t>. an der OBS </a:t>
                      </a:r>
                      <a:r>
                        <a:rPr lang="de-DE" sz="1600" dirty="0" err="1"/>
                        <a:t>Ronzelenstr</a:t>
                      </a:r>
                      <a:r>
                        <a:rPr lang="de-DE" sz="1600" dirty="0"/>
                        <a:t>.</a:t>
                      </a:r>
                    </a:p>
                    <a:p>
                      <a:endParaRPr lang="de-DE" sz="1600" dirty="0"/>
                    </a:p>
                  </a:txBody>
                  <a:tcPr/>
                </a:tc>
                <a:extLst>
                  <a:ext uri="{0D108BD9-81ED-4DB2-BD59-A6C34878D82A}">
                    <a16:rowId xmlns:a16="http://schemas.microsoft.com/office/drawing/2014/main" xmlns="" val="2300312175"/>
                  </a:ext>
                </a:extLst>
              </a:tr>
              <a:tr h="370840">
                <a:tc>
                  <a:txBody>
                    <a:bodyPr/>
                    <a:lstStyle/>
                    <a:p>
                      <a:r>
                        <a:rPr lang="de-DE" sz="1600" dirty="0"/>
                        <a:t>20 Plätze für 0-&lt;3 Jährige  - St. Georg</a:t>
                      </a:r>
                    </a:p>
                  </a:txBody>
                  <a:tcPr/>
                </a:tc>
                <a:extLst>
                  <a:ext uri="{0D108BD9-81ED-4DB2-BD59-A6C34878D82A}">
                    <a16:rowId xmlns:a16="http://schemas.microsoft.com/office/drawing/2014/main" xmlns="" val="2183057739"/>
                  </a:ext>
                </a:extLst>
              </a:tr>
              <a:tr h="370840">
                <a:tc>
                  <a:txBody>
                    <a:bodyPr/>
                    <a:lstStyle/>
                    <a:p>
                      <a:r>
                        <a:rPr lang="de-DE" sz="1600" dirty="0"/>
                        <a:t>6 Gruppen, optional 40 Plätze für 0-&lt;3 Jährige und 40 Plätze für 3-&lt;6 Jährige – Uni-Kids</a:t>
                      </a:r>
                    </a:p>
                  </a:txBody>
                  <a:tcPr/>
                </a:tc>
                <a:extLst>
                  <a:ext uri="{0D108BD9-81ED-4DB2-BD59-A6C34878D82A}">
                    <a16:rowId xmlns:a16="http://schemas.microsoft.com/office/drawing/2014/main" xmlns="" val="1615580094"/>
                  </a:ext>
                </a:extLst>
              </a:tr>
            </a:tbl>
          </a:graphicData>
        </a:graphic>
      </p:graphicFrame>
    </p:spTree>
    <p:extLst>
      <p:ext uri="{BB962C8B-B14F-4D97-AF65-F5344CB8AC3E}">
        <p14:creationId xmlns:p14="http://schemas.microsoft.com/office/powerpoint/2010/main" val="3215851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2"/>
          </p:nvPr>
        </p:nvSpPr>
        <p:spPr>
          <a:xfrm>
            <a:off x="971600" y="1556792"/>
            <a:ext cx="7726313" cy="4669382"/>
          </a:xfrm>
        </p:spPr>
        <p:txBody>
          <a:bodyPr/>
          <a:lstStyle/>
          <a:p>
            <a:pPr>
              <a:buFont typeface="Wingdings" panose="05000000000000000000" pitchFamily="2" charset="2"/>
              <a:buChar char="Ø"/>
            </a:pPr>
            <a:r>
              <a:rPr lang="de-DE" sz="1800" dirty="0">
                <a:solidFill>
                  <a:srgbClr val="000000"/>
                </a:solidFill>
                <a:ea typeface="+mj-ea"/>
              </a:rPr>
              <a:t>Bisher sind keine weiteren Ausbauprojekte des kommunalen Trägers geplant. Der Betrieb des Kinder- und Familienzentrums </a:t>
            </a:r>
            <a:r>
              <a:rPr lang="de-DE" sz="1800" dirty="0" err="1">
                <a:solidFill>
                  <a:srgbClr val="000000"/>
                </a:solidFill>
                <a:ea typeface="+mj-ea"/>
              </a:rPr>
              <a:t>Berckstraße</a:t>
            </a:r>
            <a:r>
              <a:rPr lang="de-DE" sz="1800" dirty="0">
                <a:solidFill>
                  <a:srgbClr val="000000"/>
                </a:solidFill>
                <a:ea typeface="+mj-ea"/>
              </a:rPr>
              <a:t>, welches ursprünglich als zeitlich befristete Interimsnutzung und als Vorlaufeinrichtung für die neue viergruppige Einrichtung des </a:t>
            </a:r>
            <a:r>
              <a:rPr lang="de-DE" sz="1800" dirty="0" err="1">
                <a:solidFill>
                  <a:srgbClr val="000000"/>
                </a:solidFill>
                <a:ea typeface="+mj-ea"/>
              </a:rPr>
              <a:t>KuFZ</a:t>
            </a:r>
            <a:r>
              <a:rPr lang="de-DE" sz="1800" dirty="0">
                <a:solidFill>
                  <a:srgbClr val="000000"/>
                </a:solidFill>
                <a:ea typeface="+mj-ea"/>
              </a:rPr>
              <a:t> Fritz-Gansberg-Straße im Stadtteil Schwachhausen im  ehemaligen Ortsamtes/Polizeireviers eingerichtet wurde, wird für das Kindergartenjahr 2017/2018 aufrechterhalten. Für eine dauerhafte Nutzung des Bestandsgebäudes ist mittelfristig eine bauliche Sanierung am Standort erforderlich.</a:t>
            </a:r>
            <a:br>
              <a:rPr lang="de-DE" sz="1800" dirty="0">
                <a:solidFill>
                  <a:srgbClr val="000000"/>
                </a:solidFill>
                <a:ea typeface="+mj-ea"/>
              </a:rPr>
            </a:br>
            <a:endParaRPr lang="de-DE" sz="1800" dirty="0">
              <a:solidFill>
                <a:srgbClr val="000000"/>
              </a:solidFill>
              <a:ea typeface="+mj-ea"/>
            </a:endParaRPr>
          </a:p>
          <a:p>
            <a:pPr>
              <a:buFont typeface="Wingdings" panose="05000000000000000000" pitchFamily="2" charset="2"/>
              <a:buChar char="Ø"/>
            </a:pPr>
            <a:r>
              <a:rPr lang="de-DE" sz="1800" dirty="0">
                <a:solidFill>
                  <a:srgbClr val="000000"/>
                </a:solidFill>
                <a:ea typeface="+mj-ea"/>
              </a:rPr>
              <a:t>Für den Stadtteil Horn-</a:t>
            </a:r>
            <a:r>
              <a:rPr lang="de-DE" sz="1800" dirty="0" err="1">
                <a:solidFill>
                  <a:srgbClr val="000000"/>
                </a:solidFill>
                <a:ea typeface="+mj-ea"/>
              </a:rPr>
              <a:t>Lehe</a:t>
            </a:r>
            <a:r>
              <a:rPr lang="de-DE" sz="1800" dirty="0">
                <a:solidFill>
                  <a:srgbClr val="000000"/>
                </a:solidFill>
                <a:ea typeface="+mj-ea"/>
              </a:rPr>
              <a:t> sind </a:t>
            </a:r>
            <a:r>
              <a:rPr lang="de-DE" sz="1800" u="sng" dirty="0">
                <a:solidFill>
                  <a:srgbClr val="000000"/>
                </a:solidFill>
                <a:ea typeface="+mj-ea"/>
              </a:rPr>
              <a:t>zwei Projekte </a:t>
            </a:r>
            <a:r>
              <a:rPr lang="de-DE" sz="1800" dirty="0">
                <a:solidFill>
                  <a:srgbClr val="000000"/>
                </a:solidFill>
                <a:ea typeface="+mj-ea"/>
              </a:rPr>
              <a:t>im Rahmen des Investorenmodells geplant: </a:t>
            </a:r>
          </a:p>
          <a:p>
            <a:pPr marL="454025" lvl="1" indent="0">
              <a:buNone/>
            </a:pPr>
            <a:r>
              <a:rPr lang="de-DE" sz="1800" dirty="0">
                <a:solidFill>
                  <a:srgbClr val="000000"/>
                </a:solidFill>
                <a:ea typeface="+mj-ea"/>
              </a:rPr>
              <a:t>1.  Kita </a:t>
            </a:r>
            <a:r>
              <a:rPr lang="de-DE" sz="1800" dirty="0" err="1">
                <a:solidFill>
                  <a:srgbClr val="000000"/>
                </a:solidFill>
                <a:ea typeface="+mj-ea"/>
              </a:rPr>
              <a:t>Riekestraße</a:t>
            </a:r>
            <a:r>
              <a:rPr lang="de-DE" sz="1800" dirty="0">
                <a:solidFill>
                  <a:srgbClr val="000000"/>
                </a:solidFill>
                <a:ea typeface="+mj-ea"/>
              </a:rPr>
              <a:t> des Trägers Familienbündnis e.V.</a:t>
            </a:r>
          </a:p>
          <a:p>
            <a:pPr marL="454025" lvl="1" indent="0">
              <a:buNone/>
            </a:pPr>
            <a:r>
              <a:rPr lang="de-DE" sz="1800" dirty="0">
                <a:solidFill>
                  <a:srgbClr val="000000"/>
                </a:solidFill>
                <a:ea typeface="+mj-ea"/>
              </a:rPr>
              <a:t>2.  Uni Kids/Kindertagesstätte Technologiepark e.V.  an der </a:t>
            </a:r>
            <a:br>
              <a:rPr lang="de-DE" sz="1800" dirty="0">
                <a:solidFill>
                  <a:srgbClr val="000000"/>
                </a:solidFill>
                <a:ea typeface="+mj-ea"/>
              </a:rPr>
            </a:br>
            <a:r>
              <a:rPr lang="de-DE" sz="1800" dirty="0">
                <a:solidFill>
                  <a:srgbClr val="000000"/>
                </a:solidFill>
                <a:ea typeface="+mj-ea"/>
              </a:rPr>
              <a:t>     Universitätsallee. </a:t>
            </a:r>
          </a:p>
          <a:p>
            <a:pPr>
              <a:buFont typeface="Wingdings" panose="05000000000000000000" pitchFamily="2" charset="2"/>
              <a:buChar char="Ø"/>
            </a:pPr>
            <a:endParaRPr lang="de-DE" dirty="0"/>
          </a:p>
        </p:txBody>
      </p:sp>
      <p:sp>
        <p:nvSpPr>
          <p:cNvPr id="4" name="Titel 3"/>
          <p:cNvSpPr>
            <a:spLocks noGrp="1"/>
          </p:cNvSpPr>
          <p:nvPr>
            <p:ph type="title"/>
          </p:nvPr>
        </p:nvSpPr>
        <p:spPr/>
        <p:txBody>
          <a:bodyPr/>
          <a:lstStyle/>
          <a:p>
            <a:pPr algn="ctr"/>
            <a:r>
              <a:rPr lang="de-DE" sz="3600" dirty="0"/>
              <a:t>Ausbauprojekte</a:t>
            </a:r>
          </a:p>
        </p:txBody>
      </p:sp>
      <mc:AlternateContent xmlns:mc="http://schemas.openxmlformats.org/markup-compatibility/2006" xmlns:p14="http://schemas.microsoft.com/office/powerpoint/2010/main">
        <mc:Choice Requires="p14">
          <p:contentPart p14:bwMode="auto" r:id="rId2">
            <p14:nvContentPartPr>
              <p14:cNvPr id="5" name="Freihand 4"/>
              <p14:cNvContentPartPr/>
              <p14:nvPr/>
            </p14:nvContentPartPr>
            <p14:xfrm>
              <a:off x="2646677" y="1909551"/>
              <a:ext cx="5506560" cy="128448"/>
            </p14:xfrm>
          </p:contentPart>
        </mc:Choice>
        <mc:Fallback xmlns="">
          <p:pic>
            <p:nvPicPr>
              <p:cNvPr id="5" name="Freihand 4"/>
              <p:cNvPicPr/>
              <p:nvPr/>
            </p:nvPicPr>
            <p:blipFill>
              <a:blip r:embed="rId3"/>
              <a:stretch>
                <a:fillRect/>
              </a:stretch>
            </p:blipFill>
            <p:spPr>
              <a:xfrm>
                <a:off x="2617877" y="1851983"/>
                <a:ext cx="5563800" cy="243224"/>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 name="Freihand 5"/>
              <p14:cNvContentPartPr/>
              <p14:nvPr/>
            </p14:nvContentPartPr>
            <p14:xfrm>
              <a:off x="2695061" y="1988175"/>
              <a:ext cx="5652288" cy="98208"/>
            </p14:xfrm>
          </p:contentPart>
        </mc:Choice>
        <mc:Fallback xmlns="">
          <p:pic>
            <p:nvPicPr>
              <p:cNvPr id="6" name="Freihand 5"/>
              <p:cNvPicPr/>
              <p:nvPr/>
            </p:nvPicPr>
            <p:blipFill>
              <a:blip r:embed="rId5"/>
              <a:stretch>
                <a:fillRect/>
              </a:stretch>
            </p:blipFill>
            <p:spPr>
              <a:xfrm>
                <a:off x="2666261" y="1930617"/>
                <a:ext cx="5709527" cy="212964"/>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Freihand 6"/>
              <p14:cNvContentPartPr/>
              <p14:nvPr/>
            </p14:nvContentPartPr>
            <p14:xfrm>
              <a:off x="5875733" y="3071343"/>
              <a:ext cx="422496" cy="58176"/>
            </p14:xfrm>
          </p:contentPart>
        </mc:Choice>
        <mc:Fallback xmlns="">
          <p:pic>
            <p:nvPicPr>
              <p:cNvPr id="7" name="Freihand 6"/>
              <p:cNvPicPr/>
              <p:nvPr/>
            </p:nvPicPr>
            <p:blipFill>
              <a:blip r:embed="rId7"/>
              <a:stretch>
                <a:fillRect/>
              </a:stretch>
            </p:blipFill>
            <p:spPr>
              <a:xfrm>
                <a:off x="5846943" y="3013885"/>
                <a:ext cx="479716" cy="172732"/>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Freihand 7"/>
              <p14:cNvContentPartPr/>
              <p14:nvPr/>
            </p14:nvContentPartPr>
            <p14:xfrm>
              <a:off x="6344597" y="3071631"/>
              <a:ext cx="702720" cy="79488"/>
            </p14:xfrm>
          </p:contentPart>
        </mc:Choice>
        <mc:Fallback xmlns="">
          <p:pic>
            <p:nvPicPr>
              <p:cNvPr id="8" name="Freihand 7"/>
              <p:cNvPicPr/>
              <p:nvPr/>
            </p:nvPicPr>
            <p:blipFill>
              <a:blip r:embed="rId9"/>
              <a:stretch>
                <a:fillRect/>
              </a:stretch>
            </p:blipFill>
            <p:spPr>
              <a:xfrm>
                <a:off x="6315797" y="3014083"/>
                <a:ext cx="759960" cy="194224"/>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Freihand 8"/>
              <p14:cNvContentPartPr/>
              <p14:nvPr/>
            </p14:nvContentPartPr>
            <p14:xfrm>
              <a:off x="1323317" y="3328239"/>
              <a:ext cx="4535424" cy="74016"/>
            </p14:xfrm>
          </p:contentPart>
        </mc:Choice>
        <mc:Fallback xmlns="">
          <p:pic>
            <p:nvPicPr>
              <p:cNvPr id="9" name="Freihand 8"/>
              <p:cNvPicPr/>
              <p:nvPr/>
            </p:nvPicPr>
            <p:blipFill>
              <a:blip r:embed="rId11"/>
              <a:stretch>
                <a:fillRect/>
              </a:stretch>
            </p:blipFill>
            <p:spPr>
              <a:xfrm>
                <a:off x="1294516" y="3270751"/>
                <a:ext cx="4592666" cy="188633"/>
              </a:xfrm>
              <a:prstGeom prst="rect">
                <a:avLst/>
              </a:prstGeom>
            </p:spPr>
          </p:pic>
        </mc:Fallback>
      </mc:AlternateContent>
    </p:spTree>
    <p:extLst>
      <p:ext uri="{BB962C8B-B14F-4D97-AF65-F5344CB8AC3E}">
        <p14:creationId xmlns:p14="http://schemas.microsoft.com/office/powerpoint/2010/main" val="3091931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3600" dirty="0"/>
              <a:t>Mindestanforderungen </a:t>
            </a:r>
            <a:br>
              <a:rPr lang="de-DE" sz="3600" dirty="0"/>
            </a:br>
            <a:r>
              <a:rPr lang="de-DE" sz="3600" dirty="0"/>
              <a:t>für </a:t>
            </a:r>
            <a:r>
              <a:rPr lang="de-DE" sz="3600" dirty="0" smtClean="0">
                <a:solidFill>
                  <a:srgbClr val="1C1C1C"/>
                </a:solidFill>
              </a:rPr>
              <a:t>Mobilbauten</a:t>
            </a:r>
            <a:endParaRPr lang="de-DE" sz="3600" strike="sngStrike" dirty="0">
              <a:solidFill>
                <a:srgbClr val="1C1C1C"/>
              </a:solidFill>
            </a:endParaRPr>
          </a:p>
        </p:txBody>
      </p:sp>
      <p:sp>
        <p:nvSpPr>
          <p:cNvPr id="3" name="Inhaltsplatzhalter 2"/>
          <p:cNvSpPr>
            <a:spLocks noGrp="1"/>
          </p:cNvSpPr>
          <p:nvPr>
            <p:ph idx="1"/>
          </p:nvPr>
        </p:nvSpPr>
        <p:spPr>
          <a:xfrm>
            <a:off x="1009310" y="1772816"/>
            <a:ext cx="7473330" cy="4088234"/>
          </a:xfrm>
        </p:spPr>
        <p:txBody>
          <a:bodyPr/>
          <a:lstStyle/>
          <a:p>
            <a:pPr>
              <a:buFont typeface="Wingdings" panose="05000000000000000000" pitchFamily="2" charset="2"/>
              <a:buChar char="Ø"/>
            </a:pPr>
            <a:r>
              <a:rPr lang="de-DE" sz="1800" dirty="0"/>
              <a:t>Die gesetzlichen Mindestanforderungen des Landesjugendamts zur Betriebserlaubnis zu den Containern und Mobilbauten ergeben sich, wie bei festen Gebäuden, aus den „Richtlinien für den Betrieb von Tageseinrichtungen für Kinder im Land Bremen- </a:t>
            </a:r>
            <a:r>
              <a:rPr lang="de-DE" sz="1800" dirty="0" err="1"/>
              <a:t>RiBTK</a:t>
            </a:r>
            <a:r>
              <a:rPr lang="de-DE" sz="1800" dirty="0"/>
              <a:t>“ vom 04.05.2012. Für Container und Modulbauten gibt es keine Sonderregelungen zu den Raumstandards. Lediglich die Ausstattung - beispielsweise der Küche - kann im Einzelfall für eine befristete Lösung modifiziert werden. </a:t>
            </a:r>
          </a:p>
          <a:p>
            <a:pPr>
              <a:buFont typeface="Wingdings" panose="05000000000000000000" pitchFamily="2" charset="2"/>
              <a:buChar char="Ø"/>
            </a:pPr>
            <a:endParaRPr lang="de-DE" sz="1800" dirty="0"/>
          </a:p>
          <a:p>
            <a:pPr>
              <a:buFont typeface="Wingdings" panose="05000000000000000000" pitchFamily="2" charset="2"/>
              <a:buChar char="Ø"/>
            </a:pPr>
            <a:r>
              <a:rPr lang="de-DE" sz="1800" dirty="0"/>
              <a:t>Für die Mobilbauten gilt eine Standzeit von 24 Monaten mit der Option auf eine Verlängerung der Standzeit auf weitere 12 Monate.</a:t>
            </a:r>
          </a:p>
          <a:p>
            <a:pPr marL="0" indent="0">
              <a:buNone/>
            </a:pPr>
            <a:endParaRPr lang="de-DE" dirty="0"/>
          </a:p>
        </p:txBody>
      </p:sp>
      <mc:AlternateContent xmlns:mc="http://schemas.openxmlformats.org/markup-compatibility/2006" xmlns:p14="http://schemas.microsoft.com/office/powerpoint/2010/main">
        <mc:Choice Requires="p14">
          <p:contentPart p14:bwMode="auto" r:id="rId2">
            <p14:nvContentPartPr>
              <p14:cNvPr id="5" name="Freihand 4"/>
              <p14:cNvContentPartPr/>
              <p14:nvPr/>
            </p14:nvContentPartPr>
            <p14:xfrm>
              <a:off x="4908629" y="2405487"/>
              <a:ext cx="3171744" cy="146592"/>
            </p14:xfrm>
          </p:contentPart>
        </mc:Choice>
        <mc:Fallback xmlns="">
          <p:pic>
            <p:nvPicPr>
              <p:cNvPr id="5" name="Freihand 4"/>
              <p:cNvPicPr/>
              <p:nvPr/>
            </p:nvPicPr>
            <p:blipFill>
              <a:blip r:embed="rId3"/>
              <a:stretch>
                <a:fillRect/>
              </a:stretch>
            </p:blipFill>
            <p:spPr>
              <a:xfrm>
                <a:off x="4879828" y="2347859"/>
                <a:ext cx="3228987" cy="261488"/>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 name="Freihand 5"/>
              <p14:cNvContentPartPr/>
              <p14:nvPr/>
            </p14:nvContentPartPr>
            <p14:xfrm>
              <a:off x="1419509" y="2638191"/>
              <a:ext cx="5592096" cy="193824"/>
            </p14:xfrm>
          </p:contentPart>
        </mc:Choice>
        <mc:Fallback xmlns="">
          <p:pic>
            <p:nvPicPr>
              <p:cNvPr id="6" name="Freihand 5"/>
              <p:cNvPicPr/>
              <p:nvPr/>
            </p:nvPicPr>
            <p:blipFill>
              <a:blip r:embed="rId5"/>
              <a:stretch>
                <a:fillRect/>
              </a:stretch>
            </p:blipFill>
            <p:spPr>
              <a:xfrm>
                <a:off x="1390710" y="2580548"/>
                <a:ext cx="5649335" cy="308749"/>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Freihand 6"/>
              <p14:cNvContentPartPr/>
              <p14:nvPr/>
            </p14:nvContentPartPr>
            <p14:xfrm>
              <a:off x="6378581" y="2646543"/>
              <a:ext cx="524736" cy="65376"/>
            </p14:xfrm>
          </p:contentPart>
        </mc:Choice>
        <mc:Fallback xmlns="">
          <p:pic>
            <p:nvPicPr>
              <p:cNvPr id="7" name="Freihand 6"/>
              <p:cNvPicPr/>
              <p:nvPr/>
            </p:nvPicPr>
            <p:blipFill>
              <a:blip r:embed="rId7"/>
              <a:stretch>
                <a:fillRect/>
              </a:stretch>
            </p:blipFill>
            <p:spPr>
              <a:xfrm>
                <a:off x="6349789" y="2589070"/>
                <a:ext cx="581960" cy="179964"/>
              </a:xfrm>
              <a:prstGeom prst="rect">
                <a:avLst/>
              </a:prstGeom>
            </p:spPr>
          </p:pic>
        </mc:Fallback>
      </mc:AlternateContent>
    </p:spTree>
    <p:extLst>
      <p:ext uri="{BB962C8B-B14F-4D97-AF65-F5344CB8AC3E}">
        <p14:creationId xmlns:p14="http://schemas.microsoft.com/office/powerpoint/2010/main" val="448069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chor="ctr"/>
          <a:lstStyle/>
          <a:p>
            <a:pPr algn="ctr"/>
            <a:r>
              <a:rPr lang="de-DE" sz="3600" dirty="0"/>
              <a:t>Betriebsnahe Einrichtungen</a:t>
            </a:r>
          </a:p>
        </p:txBody>
      </p:sp>
      <p:sp>
        <p:nvSpPr>
          <p:cNvPr id="3" name="Inhaltsplatzhalter 2"/>
          <p:cNvSpPr>
            <a:spLocks noGrp="1"/>
          </p:cNvSpPr>
          <p:nvPr>
            <p:ph idx="1"/>
          </p:nvPr>
        </p:nvSpPr>
        <p:spPr>
          <a:xfrm>
            <a:off x="755576" y="2060848"/>
            <a:ext cx="7761362" cy="3800202"/>
          </a:xfrm>
        </p:spPr>
        <p:txBody>
          <a:bodyPr/>
          <a:lstStyle/>
          <a:p>
            <a:pPr marL="0" indent="0">
              <a:buNone/>
            </a:pPr>
            <a:r>
              <a:rPr lang="de-DE" sz="2400" dirty="0"/>
              <a:t>Die Idee des Finanzierungskonzepts des sog. Private-Public-</a:t>
            </a:r>
            <a:r>
              <a:rPr lang="de-DE" sz="2400" dirty="0" err="1"/>
              <a:t>Partnership</a:t>
            </a:r>
            <a:r>
              <a:rPr lang="de-DE" sz="2400" dirty="0"/>
              <a:t> legt zugrunde, dass </a:t>
            </a:r>
            <a:r>
              <a:rPr lang="de-DE" sz="2400" u="sng" dirty="0"/>
              <a:t>Unternehmen ein bestimmtes Platzkontingent einkaufen</a:t>
            </a:r>
            <a:r>
              <a:rPr lang="de-DE" sz="2400" dirty="0"/>
              <a:t>, um es dann je nach Bedarf </a:t>
            </a:r>
            <a:r>
              <a:rPr lang="de-DE" sz="2400" dirty="0" err="1"/>
              <a:t>MitarbeiterInnen</a:t>
            </a:r>
            <a:r>
              <a:rPr lang="de-DE" sz="2400" dirty="0"/>
              <a:t> zur Verfügung stellen zu können. Die </a:t>
            </a:r>
            <a:r>
              <a:rPr lang="de-DE" sz="2400" u="sng" dirty="0"/>
              <a:t>Kosten</a:t>
            </a:r>
            <a:r>
              <a:rPr lang="de-DE" sz="2400" dirty="0"/>
              <a:t> für einen Betreuungsplatz werden </a:t>
            </a:r>
            <a:r>
              <a:rPr lang="de-DE" sz="2400" u="sng" dirty="0"/>
              <a:t>jeweils zu einem Drittel </a:t>
            </a:r>
            <a:r>
              <a:rPr lang="de-DE" sz="2400" dirty="0"/>
              <a:t>gedeckt durch Trägeranteile bzw. Betriebsanteile, kommunale Zuwendung und gestaffelte Elternbeiträge nach der Beitragsordnung für Kindergärten und Horte.</a:t>
            </a:r>
          </a:p>
        </p:txBody>
      </p:sp>
      <mc:AlternateContent xmlns:mc="http://schemas.openxmlformats.org/markup-compatibility/2006" xmlns:p14="http://schemas.microsoft.com/office/powerpoint/2010/main">
        <mc:Choice Requires="p14">
          <p:contentPart p14:bwMode="auto" r:id="rId2">
            <p14:nvContentPartPr>
              <p14:cNvPr id="5" name="Freihand 4"/>
              <p14:cNvContentPartPr/>
              <p14:nvPr/>
            </p14:nvContentPartPr>
            <p14:xfrm>
              <a:off x="7110101" y="2181711"/>
              <a:ext cx="1041696" cy="154656"/>
            </p14:xfrm>
          </p:contentPart>
        </mc:Choice>
        <mc:Fallback xmlns="">
          <p:pic>
            <p:nvPicPr>
              <p:cNvPr id="5" name="Freihand 4"/>
              <p:cNvPicPr/>
              <p:nvPr/>
            </p:nvPicPr>
            <p:blipFill>
              <a:blip r:embed="rId3"/>
              <a:stretch>
                <a:fillRect/>
              </a:stretch>
            </p:blipFill>
            <p:spPr>
              <a:xfrm>
                <a:off x="7081305" y="2124165"/>
                <a:ext cx="1098928" cy="269389"/>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 name="Freihand 5"/>
              <p14:cNvContentPartPr/>
              <p14:nvPr/>
            </p14:nvContentPartPr>
            <p14:xfrm>
              <a:off x="902837" y="2537391"/>
              <a:ext cx="2426688" cy="198144"/>
            </p14:xfrm>
          </p:contentPart>
        </mc:Choice>
        <mc:Fallback xmlns="">
          <p:pic>
            <p:nvPicPr>
              <p:cNvPr id="6" name="Freihand 5"/>
              <p:cNvPicPr/>
              <p:nvPr/>
            </p:nvPicPr>
            <p:blipFill>
              <a:blip r:embed="rId5"/>
              <a:stretch>
                <a:fillRect/>
              </a:stretch>
            </p:blipFill>
            <p:spPr>
              <a:xfrm>
                <a:off x="874038" y="2479749"/>
                <a:ext cx="2483926" cy="313068"/>
              </a:xfrm>
              <a:prstGeom prst="rect">
                <a:avLst/>
              </a:prstGeom>
            </p:spPr>
          </p:pic>
        </mc:Fallback>
      </mc:AlternateContent>
    </p:spTree>
    <p:extLst>
      <p:ext uri="{BB962C8B-B14F-4D97-AF65-F5344CB8AC3E}">
        <p14:creationId xmlns:p14="http://schemas.microsoft.com/office/powerpoint/2010/main" val="3619988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a:t>Bisher direkte Anmeldung vor Ort in einer Kindertageseinrichtung oder für die Kindertagespflege bei der PIB – Pflegekinder in Bremen.</a:t>
            </a:r>
          </a:p>
          <a:p>
            <a:r>
              <a:rPr lang="de-DE" dirty="0"/>
              <a:t>Derzeit Prüfung von Software-Lösungen für die Zentralisierung des Anmeldeverfahrens. </a:t>
            </a:r>
          </a:p>
          <a:p>
            <a:endParaRPr lang="de-DE" dirty="0"/>
          </a:p>
        </p:txBody>
      </p:sp>
      <p:sp>
        <p:nvSpPr>
          <p:cNvPr id="3" name="Titel 2"/>
          <p:cNvSpPr>
            <a:spLocks noGrp="1"/>
          </p:cNvSpPr>
          <p:nvPr>
            <p:ph type="title"/>
          </p:nvPr>
        </p:nvSpPr>
        <p:spPr/>
        <p:txBody>
          <a:bodyPr/>
          <a:lstStyle/>
          <a:p>
            <a:pPr algn="ctr"/>
            <a:r>
              <a:rPr lang="de-DE" sz="3600" dirty="0"/>
              <a:t>Anmeldeverfahren</a:t>
            </a:r>
            <a:r>
              <a:rPr lang="de-DE" dirty="0"/>
              <a:t> </a:t>
            </a:r>
          </a:p>
        </p:txBody>
      </p:sp>
    </p:spTree>
    <p:extLst>
      <p:ext uri="{BB962C8B-B14F-4D97-AF65-F5344CB8AC3E}">
        <p14:creationId xmlns:p14="http://schemas.microsoft.com/office/powerpoint/2010/main" val="3326928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3600" dirty="0"/>
              <a:t>Kinderbetreuungszeiten</a:t>
            </a:r>
          </a:p>
        </p:txBody>
      </p:sp>
      <p:sp>
        <p:nvSpPr>
          <p:cNvPr id="3" name="Inhaltsplatzhalter 2"/>
          <p:cNvSpPr>
            <a:spLocks noGrp="1"/>
          </p:cNvSpPr>
          <p:nvPr>
            <p:ph sz="half" idx="1"/>
          </p:nvPr>
        </p:nvSpPr>
        <p:spPr>
          <a:xfrm>
            <a:off x="971599" y="1465263"/>
            <a:ext cx="3535313" cy="4916065"/>
          </a:xfrm>
        </p:spPr>
        <p:txBody>
          <a:bodyPr/>
          <a:lstStyle/>
          <a:p>
            <a:r>
              <a:rPr lang="de-DE" sz="1600" dirty="0"/>
              <a:t>Kinder unter 3 Jahren</a:t>
            </a:r>
          </a:p>
          <a:p>
            <a:pPr marL="0" indent="0">
              <a:buNone/>
            </a:pPr>
            <a:endParaRPr lang="de-DE" sz="1600" dirty="0"/>
          </a:p>
          <a:p>
            <a:r>
              <a:rPr lang="de-DE" sz="1600" dirty="0"/>
              <a:t>Kinder im Alter von 3 bis unter 6 Jahren </a:t>
            </a:r>
          </a:p>
          <a:p>
            <a:r>
              <a:rPr lang="de-DE" sz="1600" dirty="0"/>
              <a:t>Individuelle Bedarfe über die genannten Rechtsansprüche für die jeweilige Angebotsart hinaus</a:t>
            </a:r>
          </a:p>
          <a:p>
            <a:endParaRPr lang="de-DE" sz="1600" dirty="0"/>
          </a:p>
          <a:p>
            <a:endParaRPr lang="de-DE" sz="1800" dirty="0"/>
          </a:p>
          <a:p>
            <a:endParaRPr lang="de-DE" sz="1600" dirty="0"/>
          </a:p>
          <a:p>
            <a:r>
              <a:rPr lang="de-DE" sz="1600" dirty="0"/>
              <a:t>Die Kindertagespflege ist eine zeitlich flexible Form der Tagesbetreuung, die sich individuell an den zeitlichen Bedarfen von Familien orientieren kann. </a:t>
            </a:r>
            <a:r>
              <a:rPr lang="de-DE" sz="1600" u="sng" dirty="0"/>
              <a:t>Die Betreuungsdauer beträgt maximal 60 Stunden in der Woche</a:t>
            </a:r>
            <a:r>
              <a:rPr lang="de-DE" sz="1400" u="sng" dirty="0"/>
              <a:t>.</a:t>
            </a:r>
          </a:p>
          <a:p>
            <a:endParaRPr lang="de-DE" dirty="0"/>
          </a:p>
        </p:txBody>
      </p:sp>
      <p:sp>
        <p:nvSpPr>
          <p:cNvPr id="4" name="Inhaltsplatzhalter 3"/>
          <p:cNvSpPr>
            <a:spLocks noGrp="1"/>
          </p:cNvSpPr>
          <p:nvPr>
            <p:ph sz="half" idx="2"/>
          </p:nvPr>
        </p:nvSpPr>
        <p:spPr>
          <a:xfrm>
            <a:off x="5162599" y="1465263"/>
            <a:ext cx="3535313" cy="4760911"/>
          </a:xfrm>
        </p:spPr>
        <p:txBody>
          <a:bodyPr/>
          <a:lstStyle/>
          <a:p>
            <a:pPr>
              <a:buFont typeface="Wingdings" panose="05000000000000000000" pitchFamily="2" charset="2"/>
              <a:buChar char="Ø"/>
            </a:pPr>
            <a:r>
              <a:rPr lang="de-DE" sz="1600" dirty="0"/>
              <a:t>Anspruch auf eine Betreuung im Umfang von </a:t>
            </a:r>
            <a:r>
              <a:rPr lang="de-DE" sz="1600" u="sng" dirty="0"/>
              <a:t>vier Stunden </a:t>
            </a:r>
            <a:r>
              <a:rPr lang="de-DE" sz="1600" dirty="0"/>
              <a:t>täglich</a:t>
            </a:r>
          </a:p>
          <a:p>
            <a:pPr>
              <a:spcBef>
                <a:spcPts val="600"/>
              </a:spcBef>
              <a:buFont typeface="Wingdings" panose="05000000000000000000" pitchFamily="2" charset="2"/>
              <a:buChar char="Ø"/>
            </a:pPr>
            <a:r>
              <a:rPr lang="de-DE" sz="1600" dirty="0"/>
              <a:t>Rechtsanspruch auf </a:t>
            </a:r>
            <a:r>
              <a:rPr lang="de-DE" sz="1600" u="sng" dirty="0"/>
              <a:t>6 Stunden</a:t>
            </a:r>
          </a:p>
          <a:p>
            <a:pPr marL="0" indent="0">
              <a:buNone/>
            </a:pPr>
            <a:endParaRPr lang="de-DE" sz="1200" u="sng" dirty="0"/>
          </a:p>
          <a:p>
            <a:pPr>
              <a:buFont typeface="Wingdings" panose="05000000000000000000" pitchFamily="2" charset="2"/>
              <a:buChar char="Ø"/>
            </a:pPr>
            <a:r>
              <a:rPr lang="de-DE" sz="1600" dirty="0"/>
              <a:t>Eltern müssen den </a:t>
            </a:r>
            <a:r>
              <a:rPr lang="de-DE" sz="1600" u="sng" dirty="0"/>
              <a:t>erhöhten Betreuungsumfang beantragen</a:t>
            </a:r>
            <a:r>
              <a:rPr lang="de-DE" sz="1600" dirty="0"/>
              <a:t>. </a:t>
            </a:r>
            <a:br>
              <a:rPr lang="de-DE" sz="1600" dirty="0"/>
            </a:br>
            <a:r>
              <a:rPr lang="de-DE" sz="1600" dirty="0"/>
              <a:t>Den Trägern der Kindertages-einrichtungen stehen hierfür Stunden zur Verfügung, die bedarfsorientiert regional verteilt werden.</a:t>
            </a:r>
          </a:p>
          <a:p>
            <a:pPr>
              <a:buFont typeface="Wingdings" panose="05000000000000000000" pitchFamily="2" charset="2"/>
              <a:buChar char="Ø"/>
            </a:pPr>
            <a:r>
              <a:rPr lang="de-DE" sz="1600" dirty="0"/>
              <a:t>Bis auf eine Schließungszeit von insgesamt vier Wochen pro Jahr können Kinder ihre Kita oder Tagespflegestelle auch während der Schulferien besuchen. Die Einrichtungen stimmen ihre Schließungszeiten </a:t>
            </a:r>
            <a:br>
              <a:rPr lang="de-DE" sz="1600" dirty="0"/>
            </a:br>
            <a:r>
              <a:rPr lang="de-DE" sz="1600" dirty="0"/>
              <a:t>im Stadtteil ab.</a:t>
            </a:r>
          </a:p>
        </p:txBody>
      </p:sp>
      <mc:AlternateContent xmlns:mc="http://schemas.openxmlformats.org/markup-compatibility/2006" xmlns:p14="http://schemas.microsoft.com/office/powerpoint/2010/main">
        <mc:Choice Requires="p14">
          <p:contentPart p14:bwMode="auto" r:id="rId2">
            <p14:nvContentPartPr>
              <p14:cNvPr id="7" name="Freihand 6"/>
              <p14:cNvContentPartPr/>
              <p14:nvPr/>
            </p14:nvContentPartPr>
            <p14:xfrm>
              <a:off x="1978805" y="1567119"/>
              <a:ext cx="1302912" cy="108576"/>
            </p14:xfrm>
          </p:contentPart>
        </mc:Choice>
        <mc:Fallback xmlns="">
          <p:pic>
            <p:nvPicPr>
              <p:cNvPr id="7" name="Freihand 6"/>
              <p:cNvPicPr/>
              <p:nvPr/>
            </p:nvPicPr>
            <p:blipFill>
              <a:blip r:embed="rId3"/>
              <a:stretch>
                <a:fillRect/>
              </a:stretch>
            </p:blipFill>
            <p:spPr>
              <a:xfrm>
                <a:off x="1950003" y="1509595"/>
                <a:ext cx="1360155" cy="223264"/>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8" name="Freihand 7"/>
              <p14:cNvContentPartPr/>
              <p14:nvPr/>
            </p14:nvContentPartPr>
            <p14:xfrm>
              <a:off x="3280565" y="2221743"/>
              <a:ext cx="288" cy="288"/>
            </p14:xfrm>
          </p:contentPart>
        </mc:Choice>
        <mc:Fallback xmlns="">
          <p:pic>
            <p:nvPicPr>
              <p:cNvPr id="8" name="Freihand 7"/>
              <p:cNvPicPr/>
              <p:nvPr/>
            </p:nvPicPr>
            <p:blipFill/>
            <p:spPr/>
          </p:pic>
        </mc:Fallback>
      </mc:AlternateContent>
      <mc:AlternateContent xmlns:mc="http://schemas.openxmlformats.org/markup-compatibility/2006" xmlns:p14="http://schemas.microsoft.com/office/powerpoint/2010/main">
        <mc:Choice Requires="p14">
          <p:contentPart p14:bwMode="auto" r:id="rId5">
            <p14:nvContentPartPr>
              <p14:cNvPr id="9" name="Freihand 8"/>
              <p14:cNvContentPartPr/>
              <p14:nvPr/>
            </p14:nvContentPartPr>
            <p14:xfrm>
              <a:off x="2751221" y="2181711"/>
              <a:ext cx="946080" cy="57024"/>
            </p14:xfrm>
          </p:contentPart>
        </mc:Choice>
        <mc:Fallback xmlns="">
          <p:pic>
            <p:nvPicPr>
              <p:cNvPr id="9" name="Freihand 8"/>
              <p:cNvPicPr/>
              <p:nvPr/>
            </p:nvPicPr>
            <p:blipFill>
              <a:blip r:embed="rId6"/>
              <a:stretch>
                <a:fillRect/>
              </a:stretch>
            </p:blipFill>
            <p:spPr>
              <a:xfrm>
                <a:off x="2722421" y="2123965"/>
                <a:ext cx="1003320" cy="172155"/>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0" name="Freihand 9"/>
              <p14:cNvContentPartPr/>
              <p14:nvPr/>
            </p14:nvContentPartPr>
            <p14:xfrm>
              <a:off x="2767061" y="2149167"/>
              <a:ext cx="1437984" cy="114624"/>
            </p14:xfrm>
          </p:contentPart>
        </mc:Choice>
        <mc:Fallback xmlns="">
          <p:pic>
            <p:nvPicPr>
              <p:cNvPr id="10" name="Freihand 9"/>
              <p:cNvPicPr/>
              <p:nvPr/>
            </p:nvPicPr>
            <p:blipFill>
              <a:blip r:embed="rId8"/>
              <a:stretch>
                <a:fillRect/>
              </a:stretch>
            </p:blipFill>
            <p:spPr>
              <a:xfrm>
                <a:off x="2738258" y="2091495"/>
                <a:ext cx="1495230" cy="229608"/>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 name="Freihand 10"/>
              <p14:cNvContentPartPr/>
              <p14:nvPr/>
            </p14:nvContentPartPr>
            <p14:xfrm>
              <a:off x="1363349" y="2694639"/>
              <a:ext cx="1757952" cy="81792"/>
            </p14:xfrm>
          </p:contentPart>
        </mc:Choice>
        <mc:Fallback xmlns="">
          <p:pic>
            <p:nvPicPr>
              <p:cNvPr id="11" name="Freihand 10"/>
              <p:cNvPicPr/>
              <p:nvPr/>
            </p:nvPicPr>
            <p:blipFill>
              <a:blip r:embed="rId10"/>
              <a:stretch>
                <a:fillRect/>
              </a:stretch>
            </p:blipFill>
            <p:spPr>
              <a:xfrm>
                <a:off x="1334548" y="2636988"/>
                <a:ext cx="1815194" cy="196733"/>
              </a:xfrm>
              <a:prstGeom prst="rect">
                <a:avLst/>
              </a:prstGeom>
            </p:spPr>
          </p:pic>
        </mc:Fallback>
      </mc:AlternateContent>
    </p:spTree>
    <p:extLst>
      <p:ext uri="{BB962C8B-B14F-4D97-AF65-F5344CB8AC3E}">
        <p14:creationId xmlns:p14="http://schemas.microsoft.com/office/powerpoint/2010/main" val="2921523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3">
      <a:dk1>
        <a:srgbClr val="000000"/>
      </a:dk1>
      <a:lt1>
        <a:srgbClr val="F8F8F8"/>
      </a:lt1>
      <a:dk2>
        <a:srgbClr val="000000"/>
      </a:dk2>
      <a:lt2>
        <a:srgbClr val="4D4D4D"/>
      </a:lt2>
      <a:accent1>
        <a:srgbClr val="E2001A"/>
      </a:accent1>
      <a:accent2>
        <a:srgbClr val="E2001A"/>
      </a:accent2>
      <a:accent3>
        <a:srgbClr val="FBFBFB"/>
      </a:accent3>
      <a:accent4>
        <a:srgbClr val="000000"/>
      </a:accent4>
      <a:accent5>
        <a:srgbClr val="EEAAAB"/>
      </a:accent5>
      <a:accent6>
        <a:srgbClr val="CD0016"/>
      </a:accent6>
      <a:hlink>
        <a:srgbClr val="336699"/>
      </a:hlink>
      <a:folHlink>
        <a:srgbClr val="336699"/>
      </a:folHlink>
    </a:clrScheme>
    <a:fontScheme name="Standard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altLang="de-DE" sz="2000" b="0" i="0" u="none" strike="noStrike" cap="none" normalizeH="0" baseline="-2500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altLang="de-DE" sz="2000" b="0" i="0" u="none" strike="noStrike" cap="none" normalizeH="0" baseline="-2500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design 13">
        <a:dk1>
          <a:srgbClr val="000000"/>
        </a:dk1>
        <a:lt1>
          <a:srgbClr val="F8F8F8"/>
        </a:lt1>
        <a:dk2>
          <a:srgbClr val="000000"/>
        </a:dk2>
        <a:lt2>
          <a:srgbClr val="4D4D4D"/>
        </a:lt2>
        <a:accent1>
          <a:srgbClr val="E2001A"/>
        </a:accent1>
        <a:accent2>
          <a:srgbClr val="E2001A"/>
        </a:accent2>
        <a:accent3>
          <a:srgbClr val="FBFBFB"/>
        </a:accent3>
        <a:accent4>
          <a:srgbClr val="000000"/>
        </a:accent4>
        <a:accent5>
          <a:srgbClr val="EEAAAB"/>
        </a:accent5>
        <a:accent6>
          <a:srgbClr val="CD0016"/>
        </a:accent6>
        <a:hlink>
          <a:srgbClr val="336699"/>
        </a:hlink>
        <a:folHlink>
          <a:srgbClr val="3366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Vorlage 2015.potx" id="{1467445F-FC8A-4EA6-B7A1-DEFD56CAF8A5}" vid="{4CF8C6DE-BE13-4CCD-88AA-71F27ED4A9E8}"/>
    </a:ext>
  </a:extLst>
</a:theme>
</file>

<file path=ppt/theme/theme2.xml><?xml version="1.0" encoding="utf-8"?>
<a:theme xmlns:a="http://schemas.openxmlformats.org/drawingml/2006/main" name="1_Standarddesign">
  <a:themeElements>
    <a:clrScheme name="1_Standarddesign 13">
      <a:dk1>
        <a:srgbClr val="000000"/>
      </a:dk1>
      <a:lt1>
        <a:srgbClr val="F8F8F8"/>
      </a:lt1>
      <a:dk2>
        <a:srgbClr val="000000"/>
      </a:dk2>
      <a:lt2>
        <a:srgbClr val="4D4D4D"/>
      </a:lt2>
      <a:accent1>
        <a:srgbClr val="E2001A"/>
      </a:accent1>
      <a:accent2>
        <a:srgbClr val="E2001A"/>
      </a:accent2>
      <a:accent3>
        <a:srgbClr val="FBFBFB"/>
      </a:accent3>
      <a:accent4>
        <a:srgbClr val="000000"/>
      </a:accent4>
      <a:accent5>
        <a:srgbClr val="EEAAAB"/>
      </a:accent5>
      <a:accent6>
        <a:srgbClr val="CD0016"/>
      </a:accent6>
      <a:hlink>
        <a:srgbClr val="336699"/>
      </a:hlink>
      <a:folHlink>
        <a:srgbClr val="336699"/>
      </a:folHlink>
    </a:clrScheme>
    <a:fontScheme name="1_Standard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altLang="de-DE" sz="2000" b="0" i="0" u="none" strike="noStrike" cap="none" normalizeH="0" baseline="-2500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altLang="de-DE" sz="2000" b="0" i="0" u="none" strike="noStrike" cap="none" normalizeH="0" baseline="-2500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Standarddesign 13">
        <a:dk1>
          <a:srgbClr val="000000"/>
        </a:dk1>
        <a:lt1>
          <a:srgbClr val="F8F8F8"/>
        </a:lt1>
        <a:dk2>
          <a:srgbClr val="000000"/>
        </a:dk2>
        <a:lt2>
          <a:srgbClr val="4D4D4D"/>
        </a:lt2>
        <a:accent1>
          <a:srgbClr val="E2001A"/>
        </a:accent1>
        <a:accent2>
          <a:srgbClr val="E2001A"/>
        </a:accent2>
        <a:accent3>
          <a:srgbClr val="FBFBFB"/>
        </a:accent3>
        <a:accent4>
          <a:srgbClr val="000000"/>
        </a:accent4>
        <a:accent5>
          <a:srgbClr val="EEAAAB"/>
        </a:accent5>
        <a:accent6>
          <a:srgbClr val="CD0016"/>
        </a:accent6>
        <a:hlink>
          <a:srgbClr val="336699"/>
        </a:hlink>
        <a:folHlink>
          <a:srgbClr val="3366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Vorlage 2015.potx" id="{1467445F-FC8A-4EA6-B7A1-DEFD56CAF8A5}" vid="{23EB7AC3-C3CF-4E97-BA40-DC374E407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Vorlage 2015</Template>
  <TotalTime>0</TotalTime>
  <Words>1623</Words>
  <Application>Microsoft Office PowerPoint</Application>
  <PresentationFormat>Bildschirmpräsentation (4:3)</PresentationFormat>
  <Paragraphs>297</Paragraphs>
  <Slides>23</Slides>
  <Notes>0</Notes>
  <HiddenSlides>0</HiddenSlides>
  <MMClips>0</MMClips>
  <ScaleCrop>false</ScaleCrop>
  <HeadingPairs>
    <vt:vector size="6" baseType="variant">
      <vt:variant>
        <vt:lpstr>Verwendete Schriftarten</vt:lpstr>
      </vt:variant>
      <vt:variant>
        <vt:i4>6</vt:i4>
      </vt:variant>
      <vt:variant>
        <vt:lpstr>Design</vt:lpstr>
      </vt:variant>
      <vt:variant>
        <vt:i4>2</vt:i4>
      </vt:variant>
      <vt:variant>
        <vt:lpstr>Folientitel</vt:lpstr>
      </vt:variant>
      <vt:variant>
        <vt:i4>23</vt:i4>
      </vt:variant>
    </vt:vector>
  </HeadingPairs>
  <TitlesOfParts>
    <vt:vector size="31" baseType="lpstr">
      <vt:lpstr>SimSun</vt:lpstr>
      <vt:lpstr>Arial</vt:lpstr>
      <vt:lpstr>Bodoni MT</vt:lpstr>
      <vt:lpstr>Calibri</vt:lpstr>
      <vt:lpstr>Times New Roman</vt:lpstr>
      <vt:lpstr>Wingdings</vt:lpstr>
      <vt:lpstr>Standarddesign</vt:lpstr>
      <vt:lpstr>1_Standarddesign</vt:lpstr>
      <vt:lpstr>Planungskonferenz  „Kinder und Bildung“ </vt:lpstr>
      <vt:lpstr>Themenschwerpunkte</vt:lpstr>
      <vt:lpstr>I. Kita</vt:lpstr>
      <vt:lpstr>Kitaplätze</vt:lpstr>
      <vt:lpstr>Ausbauprojekte</vt:lpstr>
      <vt:lpstr>Mindestanforderungen  für Mobilbauten</vt:lpstr>
      <vt:lpstr>Betriebsnahe Einrichtungen</vt:lpstr>
      <vt:lpstr>Anmeldeverfahren </vt:lpstr>
      <vt:lpstr>Kinderbetreuungszeiten</vt:lpstr>
      <vt:lpstr>II. Grundschulen</vt:lpstr>
      <vt:lpstr>*Anmerkungen zu den statistischen Angaben</vt:lpstr>
      <vt:lpstr>Einstellungssituation  zum 1. Februar 2017</vt:lpstr>
      <vt:lpstr>Ganztagschulausbau </vt:lpstr>
      <vt:lpstr>III. Oberschulen und Gymnasien</vt:lpstr>
      <vt:lpstr>*Anmerkungen zu den statistischen Angaben</vt:lpstr>
      <vt:lpstr>Einstellungssituation  zum 1. Februar 2017</vt:lpstr>
      <vt:lpstr>Schulprofile und ihre Auslastung</vt:lpstr>
      <vt:lpstr>Schulprofile und ihre Auslastung</vt:lpstr>
      <vt:lpstr>Sonderpädagogische Förderung</vt:lpstr>
      <vt:lpstr>Gebäude</vt:lpstr>
      <vt:lpstr>Gebäude</vt:lpstr>
      <vt:lpstr>Gebäude</vt:lpstr>
      <vt:lpstr>Vielen Dank  für Ihre Aufmerksamkeit</vt:lpstr>
    </vt:vector>
  </TitlesOfParts>
  <Company>Bremen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Planungskonferenz  „Bildung und Kinder“</dc:title>
  <dc:creator>awarneke</dc:creator>
  <cp:lastModifiedBy>Warneke, Anke (Bildung)</cp:lastModifiedBy>
  <cp:revision>49</cp:revision>
  <dcterms:created xsi:type="dcterms:W3CDTF">2017-02-04T18:24:43Z</dcterms:created>
  <dcterms:modified xsi:type="dcterms:W3CDTF">2017-02-07T16:00:41Z</dcterms:modified>
</cp:coreProperties>
</file>