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4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6" r:id="rId2"/>
    <p:sldId id="286" r:id="rId3"/>
    <p:sldId id="264" r:id="rId4"/>
    <p:sldId id="282" r:id="rId5"/>
    <p:sldId id="303" r:id="rId6"/>
    <p:sldId id="304" r:id="rId7"/>
    <p:sldId id="305" r:id="rId8"/>
    <p:sldId id="306" r:id="rId9"/>
    <p:sldId id="296" r:id="rId10"/>
    <p:sldId id="297" r:id="rId11"/>
    <p:sldId id="293" r:id="rId12"/>
  </p:sldIdLst>
  <p:sldSz cx="12192000" cy="6858000"/>
  <p:notesSz cx="6797675" cy="9926638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oppe-Ramadan, Sarah (Bildung)" initials="SRS(" lastIdx="1" clrIdx="0">
    <p:extLst>
      <p:ext uri="{19B8F6BF-5375-455C-9EA6-DF929625EA0E}">
        <p15:presenceInfo xmlns:p15="http://schemas.microsoft.com/office/powerpoint/2012/main" userId="S::sarah.stoppe-ramadan@bildung.bremen.de::164e2c0c-643a-4524-be99-fd4b1554988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E4BD"/>
    <a:srgbClr val="B7DEE8"/>
    <a:srgbClr val="FF0000"/>
    <a:srgbClr val="003964"/>
    <a:srgbClr val="FA0000"/>
    <a:srgbClr val="D90011"/>
    <a:srgbClr val="D60000"/>
    <a:srgbClr val="E2382A"/>
    <a:srgbClr val="CC0A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4" autoAdjust="0"/>
    <p:restoredTop sz="84548" autoAdjust="0"/>
  </p:normalViewPr>
  <p:slideViewPr>
    <p:cSldViewPr snapToGrid="0" snapToObjects="1" showGuides="1">
      <p:cViewPr varScale="1">
        <p:scale>
          <a:sx n="81" d="100"/>
          <a:sy n="81" d="100"/>
        </p:scale>
        <p:origin x="108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A6D51-2605-4146-B68C-CDBC06CC7971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EC51C-946C-4382-AB5B-40ED64C19B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33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73EB8-26BB-4D11-9FC5-3C008AC5FD71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8BCEF6-C07C-42F9-ADDF-C7F041DE15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9044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BCEF6-C07C-42F9-ADDF-C7F041DE151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6409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8BCEF6-C07C-42F9-ADDF-C7F041DE1510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1961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Kein Anspruch auf kostenlose Betreuung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BCEF6-C07C-42F9-ADDF-C7F041DE151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6225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C727A-6FFE-C388-1E33-C5C9AD831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448DF25-67BF-4F41-B6FC-858AD555DD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630807E-A9C1-EDE1-09B3-70DBF76EC1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E5932C-AEE7-1FFE-8827-D50450A12C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BCEF6-C07C-42F9-ADDF-C7F041DE151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300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46347-1E50-EF18-BF7C-5CABE611D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F45C4DA-72AC-B191-1BC3-358E5E9816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24F082B-4A11-65A4-62D9-DB3FBBED42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CC6AD3F-B9E2-86DD-1D2B-5AFB8C832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BCEF6-C07C-42F9-ADDF-C7F041DE151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9754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6170A0-15C2-A394-E817-CD096EC23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E9D2C40-2F5A-A725-FE4D-C0BE20673B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A1EC095-D75F-ADBF-2D9E-77A2DD9A60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0E3610-B82B-C3E3-D174-718FA519DB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BCEF6-C07C-42F9-ADDF-C7F041DE151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2317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8C551-0C91-6125-517D-F1BDEBDA2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527A2FD-6D5A-E30E-B56B-4555D089BD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56E0BC6-DFB1-0A09-3537-8282204BD3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BF5EA30-9362-B6DE-DB92-C74D6A9077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BCEF6-C07C-42F9-ADDF-C7F041DE151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4903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Durch </a:t>
            </a:r>
            <a:r>
              <a:rPr lang="de-DE" dirty="0" err="1"/>
              <a:t>oGT</a:t>
            </a:r>
            <a:r>
              <a:rPr lang="de-DE" dirty="0"/>
              <a:t> und Hort werden ca. 75 % abgedeckt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BCEF6-C07C-42F9-ADDF-C7F041DE151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7873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BCEF6-C07C-42F9-ADDF-C7F041DE151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5382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2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solidFill>
                <a:srgbClr val="FFFFFF"/>
              </a:solidFill>
              <a:ea typeface="ＭＳ Ｐゴシック" pitchFamily="-110" charset="-128"/>
            </a:endParaRPr>
          </a:p>
        </p:txBody>
      </p:sp>
      <p:sp>
        <p:nvSpPr>
          <p:cNvPr id="6" name="Rechteck 28"/>
          <p:cNvSpPr/>
          <p:nvPr userDrawn="1"/>
        </p:nvSpPr>
        <p:spPr>
          <a:xfrm>
            <a:off x="2256368" y="5108575"/>
            <a:ext cx="9935633" cy="8699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solidFill>
                <a:srgbClr val="FFFFFF"/>
              </a:solidFill>
              <a:ea typeface="ＭＳ Ｐゴシック" pitchFamily="-110" charset="-128"/>
            </a:endParaRPr>
          </a:p>
        </p:txBody>
      </p:sp>
      <p:sp>
        <p:nvSpPr>
          <p:cNvPr id="8" name="Rechteck 28"/>
          <p:cNvSpPr/>
          <p:nvPr userDrawn="1"/>
        </p:nvSpPr>
        <p:spPr>
          <a:xfrm>
            <a:off x="2256368" y="1982787"/>
            <a:ext cx="9935633" cy="3125788"/>
          </a:xfrm>
          <a:prstGeom prst="rect">
            <a:avLst/>
          </a:prstGeom>
          <a:solidFill>
            <a:srgbClr val="0039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solidFill>
                <a:srgbClr val="FFFFFF"/>
              </a:solidFill>
              <a:ea typeface="ＭＳ Ｐゴシック" pitchFamily="-110" charset="-128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91200" y="2404801"/>
            <a:ext cx="9355744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cap="all" normalizeH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HIER STEHT EINE Überschrift</a:t>
            </a:r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500800" y="3081601"/>
            <a:ext cx="9355744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UND HIER EINE Unterüberschrift</a:t>
            </a:r>
          </a:p>
        </p:txBody>
      </p:sp>
      <p:sp>
        <p:nvSpPr>
          <p:cNvPr id="25" name="Inhaltsplatzhalter 24"/>
          <p:cNvSpPr>
            <a:spLocks noGrp="1"/>
          </p:cNvSpPr>
          <p:nvPr>
            <p:ph sz="quarter" idx="12" hasCustomPrompt="1"/>
          </p:nvPr>
        </p:nvSpPr>
        <p:spPr>
          <a:xfrm>
            <a:off x="2500313" y="3879850"/>
            <a:ext cx="5527460" cy="4408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Vor- und Nachname, OKZ </a:t>
            </a:r>
          </a:p>
        </p:txBody>
      </p:sp>
      <p:sp>
        <p:nvSpPr>
          <p:cNvPr id="26" name="Inhaltsplatzhalter 24"/>
          <p:cNvSpPr>
            <a:spLocks noGrp="1"/>
          </p:cNvSpPr>
          <p:nvPr>
            <p:ph sz="quarter" idx="13" hasCustomPrompt="1"/>
          </p:nvPr>
        </p:nvSpPr>
        <p:spPr>
          <a:xfrm>
            <a:off x="2491200" y="4412525"/>
            <a:ext cx="5527460" cy="4408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TT.MM.JJJJ</a:t>
            </a: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800" y="5211020"/>
            <a:ext cx="4047745" cy="632999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880F0814-D832-D857-CF34-87E5E6EDFE9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71695" y="5141119"/>
            <a:ext cx="4505954" cy="73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2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gesordn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 userDrawn="1"/>
        </p:nvSpPr>
        <p:spPr>
          <a:xfrm>
            <a:off x="486418" y="419100"/>
            <a:ext cx="7552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0039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Tagesordnung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64486" y="1395884"/>
            <a:ext cx="11137361" cy="4444743"/>
          </a:xfrm>
          <a:prstGeom prst="rect">
            <a:avLst/>
          </a:prstGeom>
        </p:spPr>
        <p:txBody>
          <a:bodyPr/>
          <a:lstStyle>
            <a:lvl1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Thema</a:t>
            </a:r>
          </a:p>
          <a:p>
            <a:pPr lvl="0"/>
            <a:r>
              <a:rPr lang="de-DE" dirty="0"/>
              <a:t>Thema</a:t>
            </a:r>
          </a:p>
          <a:p>
            <a:pPr lvl="0"/>
            <a:r>
              <a:rPr lang="de-DE" dirty="0"/>
              <a:t>Thema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A8C8468-2AAE-23A5-5610-BDE8B55CCA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19346" y="328463"/>
            <a:ext cx="4505954" cy="73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8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quarter" idx="15" hasCustomPrompt="1"/>
          </p:nvPr>
        </p:nvSpPr>
        <p:spPr>
          <a:xfrm>
            <a:off x="480001" y="442913"/>
            <a:ext cx="7520999" cy="561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rgbClr val="0039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X. Thema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480001" y="1375200"/>
            <a:ext cx="10412287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de-DE" altLang="de-DE" b="1" dirty="0">
                <a:latin typeface="+mn-lt"/>
              </a:rPr>
              <a:t>Unterüberschrift</a:t>
            </a:r>
            <a:endParaRPr lang="de-DE" dirty="0"/>
          </a:p>
        </p:txBody>
      </p:sp>
      <p:sp>
        <p:nvSpPr>
          <p:cNvPr id="4" name="Textplatzhalt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0000" y="1775310"/>
            <a:ext cx="10412287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 sz="20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de-DE" altLang="de-DE" dirty="0"/>
              <a:t>Dies ist ein </a:t>
            </a:r>
            <a:r>
              <a:rPr lang="de-DE" altLang="de-DE" dirty="0" err="1"/>
              <a:t>Typoblindtext</a:t>
            </a:r>
            <a:r>
              <a:rPr lang="de-DE" altLang="de-DE" dirty="0"/>
              <a:t>. An ihm kann man sehen, ob alle Buchstaben da sind und wie sie aussehen. Manchmal benutzt man Worte wie </a:t>
            </a:r>
            <a:r>
              <a:rPr lang="de-DE" altLang="de-DE" dirty="0" err="1"/>
              <a:t>Hamburgefonts</a:t>
            </a:r>
            <a:r>
              <a:rPr lang="de-DE" altLang="de-DE" dirty="0"/>
              <a:t>, </a:t>
            </a:r>
            <a:r>
              <a:rPr lang="de-DE" altLang="de-DE" dirty="0" err="1"/>
              <a:t>Rafgenduks</a:t>
            </a:r>
            <a:r>
              <a:rPr lang="de-DE" altLang="de-DE" dirty="0"/>
              <a:t> oder </a:t>
            </a:r>
            <a:r>
              <a:rPr lang="de-DE" altLang="de-DE" dirty="0" err="1"/>
              <a:t>Handgloves</a:t>
            </a:r>
            <a:r>
              <a:rPr lang="de-DE" altLang="de-DE" dirty="0"/>
              <a:t>, um Schriften zu testen. Manchmal Sätze, die alle Buchstaben des Alphabets enthalten - man nennt diese Sätze »</a:t>
            </a:r>
            <a:r>
              <a:rPr lang="de-DE" altLang="de-DE" dirty="0" err="1"/>
              <a:t>Pangrams</a:t>
            </a:r>
            <a:r>
              <a:rPr lang="de-DE" altLang="de-DE" dirty="0"/>
              <a:t>«.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7317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iegelstri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sz="quarter" idx="15" hasCustomPrompt="1"/>
          </p:nvPr>
        </p:nvSpPr>
        <p:spPr>
          <a:xfrm>
            <a:off x="480001" y="442913"/>
            <a:ext cx="7520999" cy="561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rgbClr val="0039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X. Thema</a:t>
            </a:r>
          </a:p>
        </p:txBody>
      </p:sp>
      <p:sp>
        <p:nvSpPr>
          <p:cNvPr id="6" name="Textplatzhalt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89601" y="1413956"/>
            <a:ext cx="11120593" cy="129266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85750" indent="-285750">
              <a:spcBef>
                <a:spcPts val="0"/>
              </a:spcBef>
              <a:spcAft>
                <a:spcPts val="1200"/>
              </a:spcAft>
              <a:buClr>
                <a:srgbClr val="003964"/>
              </a:buClr>
              <a:buFont typeface="Wingdings" panose="05000000000000000000" pitchFamily="2" charset="2"/>
              <a:buChar char="§"/>
              <a:defRPr sz="2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0"/>
              </a:spcBef>
              <a:spcAft>
                <a:spcPts val="1200"/>
              </a:spcAft>
              <a:buClr>
                <a:srgbClr val="003964"/>
              </a:buClr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ts val="0"/>
              </a:spcBef>
              <a:spcAft>
                <a:spcPts val="1200"/>
              </a:spcAft>
              <a:buClr>
                <a:srgbClr val="003964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de-DE" dirty="0"/>
              <a:t>Text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46591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2"/>
          <p:cNvSpPr>
            <a:spLocks noGrp="1"/>
          </p:cNvSpPr>
          <p:nvPr>
            <p:ph sz="quarter" idx="15" hasCustomPrompt="1"/>
          </p:nvPr>
        </p:nvSpPr>
        <p:spPr>
          <a:xfrm>
            <a:off x="480001" y="442913"/>
            <a:ext cx="7520999" cy="561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rgbClr val="0039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X. Thema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480001" y="1375200"/>
            <a:ext cx="10412287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de-DE" altLang="de-DE" b="1" dirty="0">
                <a:latin typeface="+mn-lt"/>
              </a:rPr>
              <a:t>Unterüberschrift</a:t>
            </a:r>
            <a:endParaRPr lang="de-DE" dirty="0"/>
          </a:p>
        </p:txBody>
      </p:sp>
      <p:sp>
        <p:nvSpPr>
          <p:cNvPr id="4" name="Textplatzhalt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0001" y="1752851"/>
            <a:ext cx="10412287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20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de-DE" altLang="de-DE" dirty="0"/>
              <a:t>Dies ist ein </a:t>
            </a:r>
            <a:r>
              <a:rPr lang="de-DE" altLang="de-DE" dirty="0" err="1"/>
              <a:t>Typoblindtext</a:t>
            </a:r>
            <a:r>
              <a:rPr lang="de-DE" altLang="de-DE" dirty="0"/>
              <a:t>. An ihm kann man sehen, ob alle Buchstaben da sind und wie sie aussehen. Manchmal benutzt man Worte wie </a:t>
            </a:r>
            <a:r>
              <a:rPr lang="de-DE" altLang="de-DE" dirty="0" err="1"/>
              <a:t>Hamburgefonts</a:t>
            </a:r>
            <a:r>
              <a:rPr lang="de-DE" altLang="de-DE" dirty="0"/>
              <a:t>, </a:t>
            </a:r>
            <a:r>
              <a:rPr lang="de-DE" altLang="de-DE" dirty="0" err="1"/>
              <a:t>Rafgenduks</a:t>
            </a:r>
            <a:r>
              <a:rPr lang="de-DE" altLang="de-DE" dirty="0"/>
              <a:t> oder </a:t>
            </a:r>
            <a:r>
              <a:rPr lang="de-DE" altLang="de-DE" dirty="0" err="1"/>
              <a:t>Handgloves</a:t>
            </a:r>
            <a:r>
              <a:rPr lang="de-DE" altLang="de-DE" dirty="0"/>
              <a:t>, um Schriften zu testen. Manchmal Sätze, die alle Buchstaben des Alphabets enthalten - man nennt diese Sätze »</a:t>
            </a:r>
            <a:r>
              <a:rPr lang="de-DE" altLang="de-DE" dirty="0" err="1"/>
              <a:t>Pangrams</a:t>
            </a:r>
            <a:r>
              <a:rPr lang="de-DE" altLang="de-DE" dirty="0"/>
              <a:t>«.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2217" y="3436938"/>
            <a:ext cx="4796367" cy="22685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Bild durch Klicken auf Symbol hinzufügen, an Alternativtext denken</a:t>
            </a:r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570134" y="3436938"/>
            <a:ext cx="4796367" cy="22685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Bild durch Klicken auf Symbol hinzufügen, an Alternativtext denken</a:t>
            </a:r>
          </a:p>
        </p:txBody>
      </p:sp>
    </p:spTree>
    <p:extLst>
      <p:ext uri="{BB962C8B-B14F-4D97-AF65-F5344CB8AC3E}">
        <p14:creationId xmlns:p14="http://schemas.microsoft.com/office/powerpoint/2010/main" val="231558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>
            <a:spLocks noGrp="1"/>
          </p:cNvSpPr>
          <p:nvPr>
            <p:ph sz="quarter" idx="15" hasCustomPrompt="1"/>
          </p:nvPr>
        </p:nvSpPr>
        <p:spPr>
          <a:xfrm>
            <a:off x="480001" y="442913"/>
            <a:ext cx="7520999" cy="561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rgbClr val="0039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X. Thema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1263992" y="1502701"/>
            <a:ext cx="9664016" cy="45001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Bild durch Klicken auf Symbol hinzufügen, an Alternativtext denken</a:t>
            </a:r>
          </a:p>
        </p:txBody>
      </p:sp>
    </p:spTree>
    <p:extLst>
      <p:ext uri="{BB962C8B-B14F-4D97-AF65-F5344CB8AC3E}">
        <p14:creationId xmlns:p14="http://schemas.microsoft.com/office/powerpoint/2010/main" val="916974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1346620"/>
            <a:ext cx="12192000" cy="1233377"/>
          </a:xfrm>
          <a:prstGeom prst="rect">
            <a:avLst/>
          </a:prstGeom>
          <a:solidFill>
            <a:srgbClr val="0039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4000"/>
              <a:t>	</a:t>
            </a:r>
          </a:p>
        </p:txBody>
      </p:sp>
      <p:sp>
        <p:nvSpPr>
          <p:cNvPr id="6" name="Rechteck 5"/>
          <p:cNvSpPr/>
          <p:nvPr userDrawn="1"/>
        </p:nvSpPr>
        <p:spPr>
          <a:xfrm>
            <a:off x="2" y="0"/>
            <a:ext cx="255372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Inhaltsplatzhalter 2"/>
          <p:cNvSpPr>
            <a:spLocks noGrp="1"/>
          </p:cNvSpPr>
          <p:nvPr>
            <p:ph sz="quarter" idx="15" hasCustomPrompt="1"/>
          </p:nvPr>
        </p:nvSpPr>
        <p:spPr>
          <a:xfrm>
            <a:off x="489636" y="1601357"/>
            <a:ext cx="11435664" cy="619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X. Thema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3E6FF85-338A-79BA-8B68-4985D7B7D2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19346" y="328463"/>
            <a:ext cx="4505954" cy="73352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7557013-F847-5981-ACB8-81CE9C2EBA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19346" y="306547"/>
            <a:ext cx="4505954" cy="73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3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620"/>
            <a:ext cx="12219233" cy="6858000"/>
          </a:xfrm>
          <a:prstGeom prst="rect">
            <a:avLst/>
          </a:prstGeom>
        </p:spPr>
      </p:pic>
      <p:sp>
        <p:nvSpPr>
          <p:cNvPr id="9" name="Kontakt"/>
          <p:cNvSpPr txBox="1"/>
          <p:nvPr userDrawn="1"/>
        </p:nvSpPr>
        <p:spPr>
          <a:xfrm>
            <a:off x="2949890" y="1228563"/>
            <a:ext cx="5711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kern="1200" baseline="0" dirty="0">
                <a:solidFill>
                  <a:srgbClr val="003964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Kontakt </a:t>
            </a:r>
          </a:p>
        </p:txBody>
      </p:sp>
      <p:sp>
        <p:nvSpPr>
          <p:cNvPr id="10" name="FHB"/>
          <p:cNvSpPr txBox="1"/>
          <p:nvPr userDrawn="1"/>
        </p:nvSpPr>
        <p:spPr>
          <a:xfrm>
            <a:off x="2949891" y="2026667"/>
            <a:ext cx="5711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de-DE" sz="20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Freie Hansestadt Bremen</a:t>
            </a:r>
          </a:p>
        </p:txBody>
      </p:sp>
      <p:sp>
        <p:nvSpPr>
          <p:cNvPr id="13" name="Ressorttitel"/>
          <p:cNvSpPr txBox="1"/>
          <p:nvPr userDrawn="1"/>
        </p:nvSpPr>
        <p:spPr>
          <a:xfrm>
            <a:off x="2949890" y="2362899"/>
            <a:ext cx="6400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de-DE" sz="20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Der Senator für Kinder und Bildung</a:t>
            </a:r>
          </a:p>
        </p:txBody>
      </p:sp>
      <p:sp>
        <p:nvSpPr>
          <p:cNvPr id="20" name="Reeratstitel"/>
          <p:cNvSpPr>
            <a:spLocks noGrp="1"/>
          </p:cNvSpPr>
          <p:nvPr>
            <p:ph type="body" sz="quarter" idx="12" hasCustomPrompt="1"/>
          </p:nvPr>
        </p:nvSpPr>
        <p:spPr>
          <a:xfrm>
            <a:off x="2949891" y="2713046"/>
            <a:ext cx="6292218" cy="33803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00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Referat 20, Bildungschancen und schulische Vielfalt</a:t>
            </a:r>
          </a:p>
        </p:txBody>
      </p:sp>
      <p:sp>
        <p:nvSpPr>
          <p:cNvPr id="14" name="Vor- und Nachname"/>
          <p:cNvSpPr>
            <a:spLocks noGrp="1"/>
          </p:cNvSpPr>
          <p:nvPr>
            <p:ph type="body" sz="quarter" idx="14" hasCustomPrompt="1"/>
          </p:nvPr>
        </p:nvSpPr>
        <p:spPr>
          <a:xfrm>
            <a:off x="2949891" y="3049600"/>
            <a:ext cx="5711844" cy="3384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00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Dr. Ramona Kreis</a:t>
            </a:r>
          </a:p>
        </p:txBody>
      </p:sp>
      <p:sp>
        <p:nvSpPr>
          <p:cNvPr id="18" name="Straße und Hausnummer"/>
          <p:cNvSpPr>
            <a:spLocks noGrp="1"/>
          </p:cNvSpPr>
          <p:nvPr>
            <p:ph type="body" sz="quarter" idx="15" hasCustomPrompt="1"/>
          </p:nvPr>
        </p:nvSpPr>
        <p:spPr>
          <a:xfrm>
            <a:off x="2949891" y="3388000"/>
            <a:ext cx="5711844" cy="3384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00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err="1"/>
              <a:t>Rembertiring</a:t>
            </a:r>
            <a:r>
              <a:rPr lang="de-DE" dirty="0"/>
              <a:t> 8-12</a:t>
            </a:r>
          </a:p>
        </p:txBody>
      </p:sp>
      <p:sp>
        <p:nvSpPr>
          <p:cNvPr id="19" name="PLZ und Ort"/>
          <p:cNvSpPr>
            <a:spLocks noGrp="1"/>
          </p:cNvSpPr>
          <p:nvPr>
            <p:ph type="body" sz="quarter" idx="16" hasCustomPrompt="1"/>
          </p:nvPr>
        </p:nvSpPr>
        <p:spPr>
          <a:xfrm>
            <a:off x="2949891" y="3727649"/>
            <a:ext cx="5711844" cy="3384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00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28195 Bremen </a:t>
            </a:r>
          </a:p>
        </p:txBody>
      </p:sp>
      <p:sp>
        <p:nvSpPr>
          <p:cNvPr id="16" name="E-Mail-Symbol"/>
          <p:cNvSpPr txBox="1"/>
          <p:nvPr userDrawn="1"/>
        </p:nvSpPr>
        <p:spPr>
          <a:xfrm>
            <a:off x="2949891" y="4218861"/>
            <a:ext cx="439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de-DE" sz="1800" kern="1200" dirty="0">
                <a:solidFill>
                  <a:schemeClr val="tx1"/>
                </a:solidFill>
                <a:effectLst/>
                <a:latin typeface="Calibri" pitchFamily="34" charset="0"/>
                <a:ea typeface="MS PGothic" pitchFamily="34" charset="-128"/>
                <a:cs typeface="+mn-cs"/>
              </a:rPr>
              <a:t>📧</a:t>
            </a: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12" name="E-Mail-Adresse"/>
          <p:cNvSpPr>
            <a:spLocks noGrp="1"/>
          </p:cNvSpPr>
          <p:nvPr>
            <p:ph sz="quarter" idx="19" hasCustomPrompt="1"/>
          </p:nvPr>
        </p:nvSpPr>
        <p:spPr>
          <a:xfrm>
            <a:off x="3389618" y="4192848"/>
            <a:ext cx="5272117" cy="3177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de-DE" dirty="0"/>
              <a:t>ramona.kreis@bildung.bremen.de </a:t>
            </a:r>
          </a:p>
        </p:txBody>
      </p:sp>
      <p:sp>
        <p:nvSpPr>
          <p:cNvPr id="24" name="Telefonsymbol"/>
          <p:cNvSpPr txBox="1"/>
          <p:nvPr userDrawn="1"/>
        </p:nvSpPr>
        <p:spPr>
          <a:xfrm>
            <a:off x="2949890" y="4556339"/>
            <a:ext cx="439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de-DE" sz="1800" kern="1200" dirty="0">
                <a:solidFill>
                  <a:schemeClr val="tx1"/>
                </a:solidFill>
                <a:effectLst/>
                <a:latin typeface="Calibri" pitchFamily="34" charset="0"/>
                <a:ea typeface="MS PGothic" pitchFamily="34" charset="-128"/>
                <a:cs typeface="+mn-cs"/>
              </a:rPr>
              <a:t>☎</a:t>
            </a:r>
            <a:endParaRPr lang="de-DE" dirty="0"/>
          </a:p>
        </p:txBody>
      </p:sp>
      <p:sp>
        <p:nvSpPr>
          <p:cNvPr id="6" name="Vorwahl-Telefonnummer"/>
          <p:cNvSpPr>
            <a:spLocks noGrp="1"/>
          </p:cNvSpPr>
          <p:nvPr>
            <p:ph sz="quarter" idx="18" hasCustomPrompt="1"/>
          </p:nvPr>
        </p:nvSpPr>
        <p:spPr>
          <a:xfrm>
            <a:off x="3389618" y="4582178"/>
            <a:ext cx="5155577" cy="3073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0421 361-14630</a:t>
            </a:r>
          </a:p>
        </p:txBody>
      </p:sp>
    </p:spTree>
    <p:extLst>
      <p:ext uri="{BB962C8B-B14F-4D97-AF65-F5344CB8AC3E}">
        <p14:creationId xmlns:p14="http://schemas.microsoft.com/office/powerpoint/2010/main" val="1218977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Gerade Verbindung 8"/>
          <p:cNvCxnSpPr/>
          <p:nvPr userDrawn="1"/>
        </p:nvCxnSpPr>
        <p:spPr>
          <a:xfrm>
            <a:off x="0" y="6281738"/>
            <a:ext cx="12192001" cy="0"/>
          </a:xfrm>
          <a:prstGeom prst="line">
            <a:avLst/>
          </a:prstGeom>
          <a:ln w="12700">
            <a:solidFill>
              <a:srgbClr val="00396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platzhalter 13"/>
          <p:cNvSpPr txBox="1">
            <a:spLocks/>
          </p:cNvSpPr>
          <p:nvPr userDrawn="1"/>
        </p:nvSpPr>
        <p:spPr>
          <a:xfrm>
            <a:off x="10569388" y="6362739"/>
            <a:ext cx="1460687" cy="404259"/>
          </a:xfrm>
          <a:prstGeom prst="rect">
            <a:avLst/>
          </a:prstGeo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11.12.2025</a:t>
            </a:r>
          </a:p>
        </p:txBody>
      </p:sp>
      <p:sp>
        <p:nvSpPr>
          <p:cNvPr id="5" name="Textfeld 4"/>
          <p:cNvSpPr txBox="1"/>
          <p:nvPr userDrawn="1"/>
        </p:nvSpPr>
        <p:spPr>
          <a:xfrm>
            <a:off x="5453063" y="6362739"/>
            <a:ext cx="633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44ED86A-AA4E-4773-B86D-2BE827AD3E2F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platzhalter 13"/>
          <p:cNvSpPr txBox="1">
            <a:spLocks/>
          </p:cNvSpPr>
          <p:nvPr userDrawn="1"/>
        </p:nvSpPr>
        <p:spPr>
          <a:xfrm>
            <a:off x="265556" y="6342100"/>
            <a:ext cx="2817886" cy="404259"/>
          </a:xfrm>
          <a:prstGeom prst="rect">
            <a:avLst/>
          </a:prstGeo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Dr. Ramona Kreis</a:t>
            </a:r>
          </a:p>
        </p:txBody>
      </p:sp>
      <p:sp>
        <p:nvSpPr>
          <p:cNvPr id="8" name="Bildplatzhalter 2"/>
          <p:cNvSpPr txBox="1">
            <a:spLocks/>
          </p:cNvSpPr>
          <p:nvPr userDrawn="1"/>
        </p:nvSpPr>
        <p:spPr>
          <a:xfrm>
            <a:off x="8447902" y="284262"/>
            <a:ext cx="3310417" cy="797752"/>
          </a:xfrm>
          <a:prstGeom prst="rect">
            <a:avLst/>
          </a:prstGeo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574" y="366638"/>
            <a:ext cx="4047745" cy="632999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6F83AD65-F9A0-71F5-B4D4-700382C003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419346" y="306547"/>
            <a:ext cx="4505954" cy="7335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4" r:id="rId2"/>
    <p:sldLayoutId id="2147483688" r:id="rId3"/>
    <p:sldLayoutId id="2147483697" r:id="rId4"/>
    <p:sldLayoutId id="2147483691" r:id="rId5"/>
    <p:sldLayoutId id="2147483692" r:id="rId6"/>
    <p:sldLayoutId id="2147483695" r:id="rId7"/>
    <p:sldLayoutId id="2147483696" r:id="rId8"/>
  </p:sldLayoutIdLst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"/>
          <p:cNvSpPr>
            <a:spLocks noGrp="1"/>
          </p:cNvSpPr>
          <p:nvPr>
            <p:ph type="body" sz="quarter" idx="10"/>
          </p:nvPr>
        </p:nvSpPr>
        <p:spPr>
          <a:xfrm>
            <a:off x="2491200" y="2304133"/>
            <a:ext cx="9355744" cy="954107"/>
          </a:xfrm>
        </p:spPr>
        <p:txBody>
          <a:bodyPr/>
          <a:lstStyle/>
          <a:p>
            <a:r>
              <a:rPr lang="de-DE" sz="2800" dirty="0"/>
              <a:t>Fachausschuss Bildung und Kinder des Beirates Horn-</a:t>
            </a:r>
            <a:r>
              <a:rPr lang="de-DE" sz="2800" dirty="0" err="1"/>
              <a:t>Lehe</a:t>
            </a:r>
            <a:r>
              <a:rPr lang="de-DE" sz="2800" dirty="0"/>
              <a:t> – Planungskonferenz </a:t>
            </a:r>
          </a:p>
        </p:txBody>
      </p:sp>
      <p:sp>
        <p:nvSpPr>
          <p:cNvPr id="3" name="Unterüberschrift"/>
          <p:cNvSpPr>
            <a:spLocks noGrp="1"/>
          </p:cNvSpPr>
          <p:nvPr>
            <p:ph type="body" sz="quarter" idx="11"/>
          </p:nvPr>
        </p:nvSpPr>
        <p:spPr>
          <a:xfrm>
            <a:off x="2500800" y="3971109"/>
            <a:ext cx="7538746" cy="461665"/>
          </a:xfrm>
        </p:spPr>
        <p:txBody>
          <a:bodyPr/>
          <a:lstStyle/>
          <a:p>
            <a:r>
              <a:rPr lang="de-DE" cap="none" dirty="0"/>
              <a:t>TOP 3: Ganztagsausbau an den Grundschulen</a:t>
            </a:r>
          </a:p>
        </p:txBody>
      </p:sp>
      <p:sp>
        <p:nvSpPr>
          <p:cNvPr id="5" name="Datum"/>
          <p:cNvSpPr>
            <a:spLocks noGrp="1"/>
          </p:cNvSpPr>
          <p:nvPr>
            <p:ph sz="quarter" idx="13"/>
          </p:nvPr>
        </p:nvSpPr>
        <p:spPr>
          <a:xfrm>
            <a:off x="9219414" y="5376716"/>
            <a:ext cx="2720796" cy="440896"/>
          </a:xfrm>
        </p:spPr>
        <p:txBody>
          <a:bodyPr/>
          <a:lstStyle/>
          <a:p>
            <a:pPr algn="r"/>
            <a:r>
              <a:rPr lang="de-DE" sz="1800" dirty="0">
                <a:solidFill>
                  <a:schemeClr val="tx1"/>
                </a:solidFill>
              </a:rPr>
              <a:t>11.12.2025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D0A1C30-1287-3006-1604-2565DEAB49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018" y="5135401"/>
            <a:ext cx="4505954" cy="73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811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98685-2C94-EE0C-18AE-86601EC65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B3AA8A5-8EA2-4032-74DD-AF15ABBA55E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de-DE" dirty="0" err="1"/>
              <a:t>Kapazitätenausbau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F28FDB-8397-DC3A-C8F8-0A767B301E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0001" y="1754373"/>
            <a:ext cx="11120593" cy="1569660"/>
          </a:xfrm>
        </p:spPr>
        <p:txBody>
          <a:bodyPr/>
          <a:lstStyle/>
          <a:p>
            <a:r>
              <a:rPr lang="de-DE" sz="2400" dirty="0"/>
              <a:t>Im Planbezirk stehen auch in den nächsten Jahren ausreichend Ganztagsplätze zur Verfügung, da mit der Marie-Curie-Schule und der Schule an der Philipp-Reis-Straße die Ganztagskapazitäten schrittweise erweitert werden</a:t>
            </a:r>
            <a:r>
              <a:rPr lang="de-DE" sz="2400"/>
              <a:t>. 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996992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6CD93D01-2DE7-6DC2-3645-AD5E6CCD48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Referat 20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68F498-C338-057A-DDFB-9FCC0D0CE9A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Dr. Ramona Kreis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FF72931-CF14-4FD1-C4CD-B116AABDAC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 err="1"/>
              <a:t>Rembertiring</a:t>
            </a:r>
            <a:r>
              <a:rPr lang="de-DE" dirty="0"/>
              <a:t> 8-12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2E893CC-0BEE-69DA-E93C-9ECEE752F7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28195 Bremen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90C34B5-3D8E-752B-DA6D-FCB5F22D7F12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e-DE" dirty="0"/>
              <a:t>ramona.kreis@bildung.bremen.de	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25E0A39E-7D3F-8891-2CE1-9034D26A3366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de-DE" dirty="0"/>
              <a:t>0421 361 14630</a:t>
            </a:r>
          </a:p>
        </p:txBody>
      </p:sp>
    </p:spTree>
    <p:extLst>
      <p:ext uri="{BB962C8B-B14F-4D97-AF65-F5344CB8AC3E}">
        <p14:creationId xmlns:p14="http://schemas.microsoft.com/office/powerpoint/2010/main" val="81156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B926283-9A36-86D0-5B35-D895D264BC5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sz="3600" dirty="0"/>
              <a:t>Rechtsanspruch auf Ganztag ab 2026/27</a:t>
            </a:r>
          </a:p>
        </p:txBody>
      </p:sp>
    </p:spTree>
    <p:extLst>
      <p:ext uri="{BB962C8B-B14F-4D97-AF65-F5344CB8AC3E}">
        <p14:creationId xmlns:p14="http://schemas.microsoft.com/office/powerpoint/2010/main" val="517530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1"/>
          <p:cNvSpPr>
            <a:spLocks noGrp="1"/>
          </p:cNvSpPr>
          <p:nvPr>
            <p:ph sz="quarter" idx="15"/>
          </p:nvPr>
        </p:nvSpPr>
        <p:spPr>
          <a:xfrm>
            <a:off x="480002" y="442913"/>
            <a:ext cx="6844626" cy="561975"/>
          </a:xfrm>
        </p:spPr>
        <p:txBody>
          <a:bodyPr/>
          <a:lstStyle/>
          <a:p>
            <a:r>
              <a:rPr lang="de-DE" dirty="0"/>
              <a:t>Rechtsanspruch auf ganztägige Förderung (</a:t>
            </a:r>
            <a:r>
              <a:rPr lang="de-DE" dirty="0" err="1"/>
              <a:t>GaFöG</a:t>
            </a:r>
            <a:r>
              <a:rPr lang="de-DE" dirty="0"/>
              <a:t>)</a:t>
            </a:r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480001" y="1833406"/>
            <a:ext cx="11120593" cy="3724096"/>
          </a:xfrm>
        </p:spPr>
        <p:txBody>
          <a:bodyPr/>
          <a:lstStyle/>
          <a:p>
            <a:r>
              <a:rPr lang="de-DE" sz="2200" dirty="0"/>
              <a:t>Anspruch auf ganztägige Förderung für Kinder im Grundschulalter</a:t>
            </a:r>
          </a:p>
          <a:p>
            <a:pPr lvl="1"/>
            <a:r>
              <a:rPr lang="de-DE" sz="2200" dirty="0"/>
              <a:t>Geregelt in § 24 Abs. 4 SGB VIII </a:t>
            </a:r>
          </a:p>
          <a:p>
            <a:pPr lvl="1"/>
            <a:r>
              <a:rPr lang="de-DE" sz="2200" dirty="0">
                <a:sym typeface="Wingdings" panose="05000000000000000000" pitchFamily="2" charset="2"/>
              </a:rPr>
              <a:t>SGB VIII regelt die Kinder- und Jugendhilfe in Deutschland</a:t>
            </a:r>
          </a:p>
          <a:p>
            <a:pPr lvl="1"/>
            <a:r>
              <a:rPr lang="de-DE" sz="2200" dirty="0"/>
              <a:t>„Für Kinder im schulpflichtigen Alter ist ein bedarfsgerechtes Angebot in Tageseinrichtungen vorzuhalten.“</a:t>
            </a:r>
          </a:p>
          <a:p>
            <a:r>
              <a:rPr lang="de-DE" sz="2200" dirty="0"/>
              <a:t>Ab 08/2026 stufenweise für alle Kinder im Grundschulalter</a:t>
            </a:r>
          </a:p>
          <a:p>
            <a:pPr lvl="1"/>
            <a:r>
              <a:rPr lang="de-DE" sz="2200" dirty="0"/>
              <a:t>Zunächst für erste Klassenstufe</a:t>
            </a:r>
          </a:p>
          <a:p>
            <a:pPr lvl="1"/>
            <a:r>
              <a:rPr lang="de-DE" sz="2200" dirty="0"/>
              <a:t>Bis 2029/30 aufwachsend</a:t>
            </a:r>
          </a:p>
        </p:txBody>
      </p:sp>
    </p:spTree>
    <p:extLst>
      <p:ext uri="{BB962C8B-B14F-4D97-AF65-F5344CB8AC3E}">
        <p14:creationId xmlns:p14="http://schemas.microsoft.com/office/powerpoint/2010/main" val="311491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de-DE" dirty="0"/>
              <a:t>Rechtsanspruch auf ganztägige </a:t>
            </a:r>
            <a:br>
              <a:rPr lang="de-DE" dirty="0"/>
            </a:br>
            <a:r>
              <a:rPr lang="de-DE" dirty="0"/>
              <a:t>Förderung (</a:t>
            </a:r>
            <a:r>
              <a:rPr lang="de-DE" dirty="0" err="1"/>
              <a:t>GaFöG</a:t>
            </a:r>
            <a:r>
              <a:rPr lang="de-DE" dirty="0"/>
              <a:t>)</a:t>
            </a:r>
          </a:p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489601" y="1696825"/>
            <a:ext cx="11120593" cy="3600986"/>
          </a:xfrm>
        </p:spPr>
        <p:txBody>
          <a:bodyPr/>
          <a:lstStyle/>
          <a:p>
            <a:r>
              <a:rPr lang="de-DE" sz="2400" dirty="0"/>
              <a:t>Betreuungsumfang: Angebot von acht Stunden an fünf Tagen (inkl. Unterricht)</a:t>
            </a:r>
          </a:p>
          <a:p>
            <a:r>
              <a:rPr lang="de-DE" sz="2400" dirty="0"/>
              <a:t>Auch in den Ferien – bis auf max. vier Wochen –</a:t>
            </a:r>
          </a:p>
          <a:p>
            <a:r>
              <a:rPr lang="de-DE" sz="2400" dirty="0"/>
              <a:t>Kann erfüllt werden in </a:t>
            </a:r>
          </a:p>
          <a:p>
            <a:pPr lvl="1"/>
            <a:r>
              <a:rPr lang="de-DE" sz="2400" dirty="0"/>
              <a:t>Angeboten in Tageseinrichtungen gem. § 22 SGB VIII</a:t>
            </a:r>
          </a:p>
          <a:p>
            <a:pPr lvl="1"/>
            <a:r>
              <a:rPr lang="de-DE" sz="2400" dirty="0"/>
              <a:t>Offenen und gebundenen Ganztagsschulen </a:t>
            </a:r>
          </a:p>
          <a:p>
            <a:r>
              <a:rPr lang="de-DE" sz="2400" dirty="0"/>
              <a:t>Anspruch richtet sich gegen die Kommune, nicht gegen eine einzelne Schule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37983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73CB18-3AEA-AA18-4E7B-89E019185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3F7531-1883-7EAF-116B-929438318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sz="3600" dirty="0"/>
              <a:t>Umsetzungsplanung im Stadtteil Horn-</a:t>
            </a:r>
            <a:r>
              <a:rPr lang="de-DE" sz="3600" dirty="0" err="1"/>
              <a:t>Lehe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3888244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9F0D8-889A-8621-6406-155366EDC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921A7DBE-01CE-3747-B482-E4946EC4AC94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3380358771"/>
              </p:ext>
            </p:extLst>
          </p:nvPr>
        </p:nvGraphicFramePr>
        <p:xfrm>
          <a:off x="896926" y="1962228"/>
          <a:ext cx="10247529" cy="1679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48">
                  <a:extLst>
                    <a:ext uri="{9D8B030D-6E8A-4147-A177-3AD203B41FA5}">
                      <a16:colId xmlns:a16="http://schemas.microsoft.com/office/drawing/2014/main" val="470896507"/>
                    </a:ext>
                  </a:extLst>
                </a:gridCol>
                <a:gridCol w="4999535">
                  <a:extLst>
                    <a:ext uri="{9D8B030D-6E8A-4147-A177-3AD203B41FA5}">
                      <a16:colId xmlns:a16="http://schemas.microsoft.com/office/drawing/2014/main" val="2184940995"/>
                    </a:ext>
                  </a:extLst>
                </a:gridCol>
                <a:gridCol w="1257665">
                  <a:extLst>
                    <a:ext uri="{9D8B030D-6E8A-4147-A177-3AD203B41FA5}">
                      <a16:colId xmlns:a16="http://schemas.microsoft.com/office/drawing/2014/main" val="2856313850"/>
                    </a:ext>
                  </a:extLst>
                </a:gridCol>
                <a:gridCol w="1288592">
                  <a:extLst>
                    <a:ext uri="{9D8B030D-6E8A-4147-A177-3AD203B41FA5}">
                      <a16:colId xmlns:a16="http://schemas.microsoft.com/office/drawing/2014/main" val="3976525549"/>
                    </a:ext>
                  </a:extLst>
                </a:gridCol>
                <a:gridCol w="1876189">
                  <a:extLst>
                    <a:ext uri="{9D8B030D-6E8A-4147-A177-3AD203B41FA5}">
                      <a16:colId xmlns:a16="http://schemas.microsoft.com/office/drawing/2014/main" val="3490469911"/>
                    </a:ext>
                  </a:extLst>
                </a:gridCol>
              </a:tblGrid>
              <a:tr h="4198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SNr</a:t>
                      </a:r>
                      <a:endParaRPr lang="de-DE" sz="2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Schule</a:t>
                      </a: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</a:t>
                      </a: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</a:t>
                      </a:r>
                      <a:endParaRPr lang="de-DE" sz="2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</a:t>
                      </a:r>
                      <a:r>
                        <a:rPr lang="de-DE" sz="22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Ganztag</a:t>
                      </a:r>
                    </a:p>
                  </a:txBody>
                  <a:tcPr marL="1917" marR="1917" marT="1917" marB="0" anchor="ctr"/>
                </a:tc>
                <a:extLst>
                  <a:ext uri="{0D108BD9-81ED-4DB2-BD59-A6C34878D82A}">
                    <a16:rowId xmlns:a16="http://schemas.microsoft.com/office/drawing/2014/main" val="4166917514"/>
                  </a:ext>
                </a:extLst>
              </a:tr>
              <a:tr h="41985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028</a:t>
                      </a:r>
                    </a:p>
                  </a:txBody>
                  <a:tcPr marL="1917" marR="1917" marT="191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Marie-Curie-Schule</a:t>
                      </a:r>
                    </a:p>
                  </a:txBody>
                  <a:tcPr marL="1917" marR="1917" marT="191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vGS</a:t>
                      </a:r>
                      <a:endParaRPr lang="de-DE" sz="2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</a:t>
                      </a:r>
                    </a:p>
                  </a:txBody>
                  <a:tcPr marL="1917" marR="1917" marT="191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1917" marR="1917" marT="191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545859"/>
                  </a:ext>
                </a:extLst>
              </a:tr>
              <a:tr h="41985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060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Schule an der Horner Heerstraße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oGT</a:t>
                      </a:r>
                      <a:endParaRPr lang="de-DE" sz="2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352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255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61238"/>
                  </a:ext>
                </a:extLst>
              </a:tr>
              <a:tr h="41985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096</a:t>
                      </a:r>
                    </a:p>
                  </a:txBody>
                  <a:tcPr marL="1917" marR="1917" marT="1917" marB="0" anchor="ctr"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Schule an der Philipp-Reis-Straße</a:t>
                      </a:r>
                    </a:p>
                  </a:txBody>
                  <a:tcPr marL="1917" marR="1917" marT="1917" marB="0" anchor="ctr"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vGS</a:t>
                      </a:r>
                      <a:endParaRPr lang="de-DE" sz="2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304</a:t>
                      </a:r>
                    </a:p>
                  </a:txBody>
                  <a:tcPr marL="1917" marR="1917" marT="1917" marB="0" anchor="ctr"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1917" marR="1917" marT="1917" marB="0" anchor="ctr"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678995"/>
                  </a:ext>
                </a:extLst>
              </a:tr>
            </a:tbl>
          </a:graphicData>
        </a:graphic>
      </p:graphicFrame>
      <p:sp>
        <p:nvSpPr>
          <p:cNvPr id="8" name="Inhaltsplatzhalter 1">
            <a:extLst>
              <a:ext uri="{FF2B5EF4-FFF2-40B4-BE49-F238E27FC236}">
                <a16:creationId xmlns:a16="http://schemas.microsoft.com/office/drawing/2014/main" id="{F8261117-F137-9156-5692-7AC27D565FF9}"/>
              </a:ext>
            </a:extLst>
          </p:cNvPr>
          <p:cNvSpPr txBox="1">
            <a:spLocks/>
          </p:cNvSpPr>
          <p:nvPr/>
        </p:nvSpPr>
        <p:spPr>
          <a:xfrm>
            <a:off x="480001" y="442913"/>
            <a:ext cx="7520999" cy="561975"/>
          </a:xfrm>
          <a:prstGeom prst="rect">
            <a:avLst/>
          </a:prstGeo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b="1" kern="1200" baseline="0">
                <a:solidFill>
                  <a:srgbClr val="003964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Schuljahr 2025/26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FA74422-32F3-C3C0-A484-28A2DC4A6AE5}"/>
              </a:ext>
            </a:extLst>
          </p:cNvPr>
          <p:cNvSpPr txBox="1"/>
          <p:nvPr/>
        </p:nvSpPr>
        <p:spPr>
          <a:xfrm>
            <a:off x="9400003" y="5029200"/>
            <a:ext cx="17444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de-DE" sz="2000" dirty="0"/>
              <a:t>Stand 09.12.25</a:t>
            </a:r>
          </a:p>
        </p:txBody>
      </p:sp>
    </p:spTree>
    <p:extLst>
      <p:ext uri="{BB962C8B-B14F-4D97-AF65-F5344CB8AC3E}">
        <p14:creationId xmlns:p14="http://schemas.microsoft.com/office/powerpoint/2010/main" val="4269594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A4340-4327-FE49-7331-1C40A2BCF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3ADE686D-CC8E-F820-D934-A23F21D4C6DB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1494761841"/>
              </p:ext>
            </p:extLst>
          </p:nvPr>
        </p:nvGraphicFramePr>
        <p:xfrm>
          <a:off x="896926" y="1962228"/>
          <a:ext cx="10247529" cy="20992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791">
                  <a:extLst>
                    <a:ext uri="{9D8B030D-6E8A-4147-A177-3AD203B41FA5}">
                      <a16:colId xmlns:a16="http://schemas.microsoft.com/office/drawing/2014/main" val="470896507"/>
                    </a:ext>
                  </a:extLst>
                </a:gridCol>
                <a:gridCol w="4283569">
                  <a:extLst>
                    <a:ext uri="{9D8B030D-6E8A-4147-A177-3AD203B41FA5}">
                      <a16:colId xmlns:a16="http://schemas.microsoft.com/office/drawing/2014/main" val="2184940995"/>
                    </a:ext>
                  </a:extLst>
                </a:gridCol>
                <a:gridCol w="1197428">
                  <a:extLst>
                    <a:ext uri="{9D8B030D-6E8A-4147-A177-3AD203B41FA5}">
                      <a16:colId xmlns:a16="http://schemas.microsoft.com/office/drawing/2014/main" val="2856313850"/>
                    </a:ext>
                  </a:extLst>
                </a:gridCol>
                <a:gridCol w="1230086">
                  <a:extLst>
                    <a:ext uri="{9D8B030D-6E8A-4147-A177-3AD203B41FA5}">
                      <a16:colId xmlns:a16="http://schemas.microsoft.com/office/drawing/2014/main" val="3976525549"/>
                    </a:ext>
                  </a:extLst>
                </a:gridCol>
                <a:gridCol w="2100943">
                  <a:extLst>
                    <a:ext uri="{9D8B030D-6E8A-4147-A177-3AD203B41FA5}">
                      <a16:colId xmlns:a16="http://schemas.microsoft.com/office/drawing/2014/main" val="3490469911"/>
                    </a:ext>
                  </a:extLst>
                </a:gridCol>
                <a:gridCol w="737712">
                  <a:extLst>
                    <a:ext uri="{9D8B030D-6E8A-4147-A177-3AD203B41FA5}">
                      <a16:colId xmlns:a16="http://schemas.microsoft.com/office/drawing/2014/main" val="2931959607"/>
                    </a:ext>
                  </a:extLst>
                </a:gridCol>
              </a:tblGrid>
              <a:tr h="4198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SNr</a:t>
                      </a:r>
                      <a:endParaRPr lang="de-DE" sz="2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Schule</a:t>
                      </a: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</a:t>
                      </a: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</a:t>
                      </a:r>
                      <a:endParaRPr lang="de-DE" sz="2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</a:t>
                      </a:r>
                      <a:r>
                        <a:rPr lang="de-DE" sz="22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Ganztag</a:t>
                      </a: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de-DE" sz="2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/>
                </a:tc>
                <a:extLst>
                  <a:ext uri="{0D108BD9-81ED-4DB2-BD59-A6C34878D82A}">
                    <a16:rowId xmlns:a16="http://schemas.microsoft.com/office/drawing/2014/main" val="4166917514"/>
                  </a:ext>
                </a:extLst>
              </a:tr>
              <a:tr h="41985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028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Marie-Curie-Schule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oGT</a:t>
                      </a:r>
                      <a:endParaRPr lang="de-DE" sz="2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240*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50 %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545859"/>
                  </a:ext>
                </a:extLst>
              </a:tr>
              <a:tr h="41985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060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Schule an der Horner Heerstraße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oGT</a:t>
                      </a:r>
                      <a:endParaRPr lang="de-DE" sz="2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352*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255*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72 %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61238"/>
                  </a:ext>
                </a:extLst>
              </a:tr>
              <a:tr h="41985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096</a:t>
                      </a:r>
                    </a:p>
                  </a:txBody>
                  <a:tcPr marL="1917" marR="1917" marT="1917" marB="0" anchor="ctr">
                    <a:gradFill>
                      <a:gsLst>
                        <a:gs pos="0">
                          <a:srgbClr val="D7E4BD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Schule an der Philipp-Reis-Straße</a:t>
                      </a:r>
                    </a:p>
                  </a:txBody>
                  <a:tcPr marL="1917" marR="1917" marT="1917" marB="0" anchor="ctr">
                    <a:gradFill>
                      <a:gsLst>
                        <a:gs pos="0">
                          <a:srgbClr val="D7E4BD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oGT</a:t>
                      </a: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de-DE" sz="22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vGS</a:t>
                      </a:r>
                      <a:endParaRPr lang="de-DE" sz="2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>
                    <a:gradFill>
                      <a:gsLst>
                        <a:gs pos="0">
                          <a:srgbClr val="D7E4BD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304*</a:t>
                      </a:r>
                    </a:p>
                  </a:txBody>
                  <a:tcPr marL="1917" marR="1917" marT="1917" marB="0" anchor="ctr">
                    <a:gradFill>
                      <a:gsLst>
                        <a:gs pos="0">
                          <a:srgbClr val="D7E4BD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 (1. Jg.)</a:t>
                      </a:r>
                    </a:p>
                  </a:txBody>
                  <a:tcPr marL="1917" marR="1917" marT="1917" marB="0" anchor="ctr">
                    <a:gradFill>
                      <a:gsLst>
                        <a:gs pos="0">
                          <a:srgbClr val="D7E4BD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60 %</a:t>
                      </a:r>
                    </a:p>
                  </a:txBody>
                  <a:tcPr marL="1917" marR="1917" marT="1917" marB="0" anchor="ctr">
                    <a:gradFill>
                      <a:gsLst>
                        <a:gs pos="0">
                          <a:srgbClr val="D7E4BD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46678995"/>
                  </a:ext>
                </a:extLst>
              </a:tr>
              <a:tr h="41985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de-DE" sz="2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Entdeckerhort</a:t>
                      </a:r>
                    </a:p>
                  </a:txBody>
                  <a:tcPr marL="1917" marR="1917" marT="1917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de-DE" sz="2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de-DE" sz="2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</a:p>
                  </a:txBody>
                  <a:tcPr marL="1917" marR="1917" marT="1917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de-DE" sz="2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498563"/>
                  </a:ext>
                </a:extLst>
              </a:tr>
            </a:tbl>
          </a:graphicData>
        </a:graphic>
      </p:graphicFrame>
      <p:sp>
        <p:nvSpPr>
          <p:cNvPr id="8" name="Inhaltsplatzhalter 1">
            <a:extLst>
              <a:ext uri="{FF2B5EF4-FFF2-40B4-BE49-F238E27FC236}">
                <a16:creationId xmlns:a16="http://schemas.microsoft.com/office/drawing/2014/main" id="{CEEB083F-A424-B3BD-4451-9C9D0E679D0B}"/>
              </a:ext>
            </a:extLst>
          </p:cNvPr>
          <p:cNvSpPr txBox="1">
            <a:spLocks/>
          </p:cNvSpPr>
          <p:nvPr/>
        </p:nvSpPr>
        <p:spPr>
          <a:xfrm>
            <a:off x="480001" y="442913"/>
            <a:ext cx="7520999" cy="561975"/>
          </a:xfrm>
          <a:prstGeom prst="rect">
            <a:avLst/>
          </a:prstGeo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b="1" kern="1200" baseline="0">
                <a:solidFill>
                  <a:srgbClr val="003964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Schuljahr 2026/27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5F51260-2B6E-69A4-4CCC-7D1DD81E67A9}"/>
              </a:ext>
            </a:extLst>
          </p:cNvPr>
          <p:cNvSpPr txBox="1"/>
          <p:nvPr/>
        </p:nvSpPr>
        <p:spPr>
          <a:xfrm>
            <a:off x="4993476" y="4909457"/>
            <a:ext cx="61509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de-DE" sz="2000" dirty="0"/>
              <a:t>* Prognose, da finale Anmeldezahlen noch nicht vorliegen</a:t>
            </a:r>
          </a:p>
        </p:txBody>
      </p:sp>
    </p:spTree>
    <p:extLst>
      <p:ext uri="{BB962C8B-B14F-4D97-AF65-F5344CB8AC3E}">
        <p14:creationId xmlns:p14="http://schemas.microsoft.com/office/powerpoint/2010/main" val="1285945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59820-4988-57BB-A212-75E7C5F04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0D3EAA2D-99CE-09C4-D5BD-A72171DD46C9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2702923374"/>
              </p:ext>
            </p:extLst>
          </p:nvPr>
        </p:nvGraphicFramePr>
        <p:xfrm>
          <a:off x="896926" y="1962228"/>
          <a:ext cx="10335325" cy="1679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7066">
                  <a:extLst>
                    <a:ext uri="{9D8B030D-6E8A-4147-A177-3AD203B41FA5}">
                      <a16:colId xmlns:a16="http://schemas.microsoft.com/office/drawing/2014/main" val="470896507"/>
                    </a:ext>
                  </a:extLst>
                </a:gridCol>
                <a:gridCol w="3863552">
                  <a:extLst>
                    <a:ext uri="{9D8B030D-6E8A-4147-A177-3AD203B41FA5}">
                      <a16:colId xmlns:a16="http://schemas.microsoft.com/office/drawing/2014/main" val="2184940995"/>
                    </a:ext>
                  </a:extLst>
                </a:gridCol>
                <a:gridCol w="818707">
                  <a:extLst>
                    <a:ext uri="{9D8B030D-6E8A-4147-A177-3AD203B41FA5}">
                      <a16:colId xmlns:a16="http://schemas.microsoft.com/office/drawing/2014/main" val="3976525549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3490469911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1328263119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1534700971"/>
                    </a:ext>
                  </a:extLst>
                </a:gridCol>
              </a:tblGrid>
              <a:tr h="4198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SNr</a:t>
                      </a:r>
                      <a:endParaRPr lang="de-DE" sz="2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Schule</a:t>
                      </a: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</a:t>
                      </a:r>
                      <a:endParaRPr lang="de-DE" sz="2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80 % Jg. 1-2</a:t>
                      </a: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80 % Jg. 1-3</a:t>
                      </a:r>
                    </a:p>
                  </a:txBody>
                  <a:tcPr marL="1917" marR="1917" marT="191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80 % Jg. 1-4</a:t>
                      </a:r>
                    </a:p>
                  </a:txBody>
                  <a:tcPr marL="1917" marR="1917" marT="1917" marB="0" anchor="ctr"/>
                </a:tc>
                <a:extLst>
                  <a:ext uri="{0D108BD9-81ED-4DB2-BD59-A6C34878D82A}">
                    <a16:rowId xmlns:a16="http://schemas.microsoft.com/office/drawing/2014/main" val="4166917514"/>
                  </a:ext>
                </a:extLst>
              </a:tr>
              <a:tr h="4198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028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Marie-Curie-Schule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192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545859"/>
                  </a:ext>
                </a:extLst>
              </a:tr>
              <a:tr h="4198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060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Schule an der Horner Heerstr.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352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282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61238"/>
                  </a:ext>
                </a:extLst>
              </a:tr>
              <a:tr h="4198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096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Schule an der Philipp-Reis-Str.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304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182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2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243</a:t>
                      </a:r>
                    </a:p>
                  </a:txBody>
                  <a:tcPr marL="1917" marR="1917" marT="1917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678995"/>
                  </a:ext>
                </a:extLst>
              </a:tr>
            </a:tbl>
          </a:graphicData>
        </a:graphic>
      </p:graphicFrame>
      <p:sp>
        <p:nvSpPr>
          <p:cNvPr id="8" name="Inhaltsplatzhalter 1">
            <a:extLst>
              <a:ext uri="{FF2B5EF4-FFF2-40B4-BE49-F238E27FC236}">
                <a16:creationId xmlns:a16="http://schemas.microsoft.com/office/drawing/2014/main" id="{F5FA7756-0421-19BD-9549-47983FD8DCF1}"/>
              </a:ext>
            </a:extLst>
          </p:cNvPr>
          <p:cNvSpPr txBox="1">
            <a:spLocks/>
          </p:cNvSpPr>
          <p:nvPr/>
        </p:nvSpPr>
        <p:spPr>
          <a:xfrm>
            <a:off x="480001" y="442913"/>
            <a:ext cx="7520999" cy="561975"/>
          </a:xfrm>
          <a:prstGeom prst="rect">
            <a:avLst/>
          </a:prstGeo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b="1" kern="1200" baseline="0">
                <a:solidFill>
                  <a:srgbClr val="003964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Prognose bei gleichbleibender</a:t>
            </a:r>
          </a:p>
          <a:p>
            <a:r>
              <a:rPr lang="de-DE" dirty="0"/>
              <a:t>Schülerzahl bis 2029/30</a:t>
            </a:r>
          </a:p>
        </p:txBody>
      </p:sp>
    </p:spTree>
    <p:extLst>
      <p:ext uri="{BB962C8B-B14F-4D97-AF65-F5344CB8AC3E}">
        <p14:creationId xmlns:p14="http://schemas.microsoft.com/office/powerpoint/2010/main" val="2232554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649D6-1B74-D890-D208-FF61D9F46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2FE12DB-5AD7-57B6-1AA8-36901997FC07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de-DE" dirty="0"/>
              <a:t>Vergabe von Hortplätzen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8C3F275-30ED-333E-E9B6-6976E46509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0001" y="1605517"/>
            <a:ext cx="11120593" cy="2769989"/>
          </a:xfrm>
        </p:spPr>
        <p:txBody>
          <a:bodyPr/>
          <a:lstStyle/>
          <a:p>
            <a:r>
              <a:rPr lang="de-DE" sz="2400" dirty="0"/>
              <a:t>Für einen Hortplatz melden Eltern wie gewohnt ihre Kinder jedes Jahr an. </a:t>
            </a:r>
          </a:p>
          <a:p>
            <a:r>
              <a:rPr lang="de-DE" sz="2400" dirty="0"/>
              <a:t>Die Vergabe von Hortplätzen ist im </a:t>
            </a:r>
            <a:r>
              <a:rPr lang="de-DE" sz="2400" dirty="0" err="1"/>
              <a:t>BremAOG</a:t>
            </a:r>
            <a:r>
              <a:rPr lang="de-DE" sz="2400" dirty="0"/>
              <a:t> geregelt. </a:t>
            </a:r>
          </a:p>
          <a:p>
            <a:r>
              <a:rPr lang="de-DE" sz="2400" dirty="0"/>
              <a:t>Kinder der ersten Klasse ohne Platz in einer Ganztagsschule erhalten vorranging einen Hortplatz. </a:t>
            </a:r>
          </a:p>
          <a:p>
            <a:r>
              <a:rPr lang="de-DE" sz="2400" dirty="0"/>
              <a:t>Die restlichen Plätze werden nach den Auswahlkriterien (§ 6 </a:t>
            </a:r>
            <a:r>
              <a:rPr lang="de-DE" sz="2400" dirty="0" err="1"/>
              <a:t>BremAOG</a:t>
            </a:r>
            <a:r>
              <a:rPr lang="de-DE" sz="2400" dirty="0"/>
              <a:t>) vergeben.</a:t>
            </a:r>
          </a:p>
        </p:txBody>
      </p:sp>
    </p:spTree>
    <p:extLst>
      <p:ext uri="{BB962C8B-B14F-4D97-AF65-F5344CB8AC3E}">
        <p14:creationId xmlns:p14="http://schemas.microsoft.com/office/powerpoint/2010/main" val="163823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0" indent="0">
          <a:buClr>
            <a:srgbClr val="FF0000"/>
          </a:buClr>
          <a:buFont typeface="Wingdings" panose="05000000000000000000" pitchFamily="2" charset="2"/>
          <a:buNone/>
          <a:defRPr sz="20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Neues CD_WAE 191030.pptx" id="{3B2C792B-FC3D-4997-B47A-69945FD4C574}" vid="{D6A82D27-E7CD-46FC-849D-1ED87252E11C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PowerPoint_Neues CD_(SWAE)</Template>
  <TotalTime>0</TotalTime>
  <Words>421</Words>
  <Application>Microsoft Office PowerPoint</Application>
  <PresentationFormat>Breitbild</PresentationFormat>
  <Paragraphs>119</Paragraphs>
  <Slides>11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ＭＳ Ｐゴシック</vt:lpstr>
      <vt:lpstr>Arial</vt:lpstr>
      <vt:lpstr>Calibri</vt:lpstr>
      <vt:lpstr>Wingdings</vt:lpstr>
      <vt:lpstr>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PowerPoint-Präsentation-Vorlage</dc:title>
  <dc:creator>RK</dc:creator>
  <cp:lastModifiedBy>Kreis, Ramona, Dr. (Bildung)</cp:lastModifiedBy>
  <cp:revision>195</cp:revision>
  <cp:lastPrinted>2025-09-30T06:15:21Z</cp:lastPrinted>
  <dcterms:created xsi:type="dcterms:W3CDTF">2023-03-22T10:06:27Z</dcterms:created>
  <dcterms:modified xsi:type="dcterms:W3CDTF">2025-12-11T14:31:43Z</dcterms:modified>
</cp:coreProperties>
</file>